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Proxima Nova" panose="02000506030000020004"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1"/>
  </p:normalViewPr>
  <p:slideViewPr>
    <p:cSldViewPr snapToGrid="0">
      <p:cViewPr varScale="1">
        <p:scale>
          <a:sx n="143" d="100"/>
          <a:sy n="143" d="100"/>
        </p:scale>
        <p:origin x="76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en.wikipedia.org/wiki/Steppe" TargetMode="External"/><Relationship Id="rId3" Type="http://schemas.openxmlformats.org/officeDocument/2006/relationships/hyperlink" Target="https://en.wikipedia.org/wiki/Tropical_and_subtropical_grasslands,_savannas,_and_shrublands" TargetMode="External"/><Relationship Id="rId7" Type="http://schemas.openxmlformats.org/officeDocument/2006/relationships/hyperlink" Target="https://en.wikipedia.org/wiki/Prairie"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en.wikipedia.org/wiki/Vegetation" TargetMode="External"/><Relationship Id="rId5" Type="http://schemas.openxmlformats.org/officeDocument/2006/relationships/hyperlink" Target="https://en.wikipedia.org/wiki/South_America" TargetMode="External"/><Relationship Id="rId4" Type="http://schemas.openxmlformats.org/officeDocument/2006/relationships/hyperlink" Target="https://en.wikipedia.org/wiki/Mangrove"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6c5f1a162a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solidFill>
                <a:srgbClr val="0000FF"/>
              </a:solidFill>
            </a:endParaRPr>
          </a:p>
        </p:txBody>
      </p:sp>
      <p:sp>
        <p:nvSpPr>
          <p:cNvPr id="57" name="Google Shape;57;g6c5f1a162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6c5f1a162a_0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FF0000"/>
                </a:solidFill>
              </a:rPr>
              <a:t>Joao</a:t>
            </a:r>
            <a:endParaRPr sz="1200">
              <a:solidFill>
                <a:srgbClr val="FF0000"/>
              </a:solidFill>
            </a:endParaRPr>
          </a:p>
          <a:p>
            <a:pPr marL="0" lvl="0" indent="0" algn="l" rtl="0">
              <a:spcBef>
                <a:spcPts val="0"/>
              </a:spcBef>
              <a:spcAft>
                <a:spcPts val="0"/>
              </a:spcAft>
              <a:buNone/>
            </a:pPr>
            <a:r>
              <a:rPr lang="en" sz="1200"/>
              <a:t>Brazil Biomes</a:t>
            </a:r>
            <a:endParaRPr sz="1200"/>
          </a:p>
          <a:p>
            <a:pPr marL="457200" lvl="0" indent="-304800" algn="l" rtl="0">
              <a:spcBef>
                <a:spcPts val="0"/>
              </a:spcBef>
              <a:spcAft>
                <a:spcPts val="0"/>
              </a:spcAft>
              <a:buSzPts val="1200"/>
              <a:buChar char="-"/>
            </a:pPr>
            <a:r>
              <a:rPr lang="en" sz="1200"/>
              <a:t>Amazonia -  Rain Forest</a:t>
            </a:r>
            <a:endParaRPr sz="1200"/>
          </a:p>
          <a:p>
            <a:pPr marL="457200" lvl="0" indent="-304800" algn="l" rtl="0">
              <a:spcBef>
                <a:spcPts val="0"/>
              </a:spcBef>
              <a:spcAft>
                <a:spcPts val="0"/>
              </a:spcAft>
              <a:buSzPts val="1200"/>
              <a:buChar char="-"/>
            </a:pPr>
            <a:r>
              <a:rPr lang="en" sz="1200"/>
              <a:t>Pantanal - Wetlands, flooded area on the rain season</a:t>
            </a:r>
            <a:endParaRPr sz="1200"/>
          </a:p>
          <a:p>
            <a:pPr marL="457200" lvl="0" indent="-304800" algn="l" rtl="0">
              <a:spcBef>
                <a:spcPts val="0"/>
              </a:spcBef>
              <a:spcAft>
                <a:spcPts val="0"/>
              </a:spcAft>
              <a:buSzPts val="1200"/>
              <a:buChar char="-"/>
            </a:pPr>
            <a:r>
              <a:rPr lang="en" sz="1200"/>
              <a:t>Cerrado - Tropical Savanna, two seasons (wet and dry), very fire-adapted</a:t>
            </a:r>
            <a:endParaRPr sz="1200"/>
          </a:p>
          <a:p>
            <a:pPr marL="457200" lvl="0" indent="-304800" algn="l" rtl="0">
              <a:spcBef>
                <a:spcPts val="0"/>
              </a:spcBef>
              <a:spcAft>
                <a:spcPts val="0"/>
              </a:spcAft>
              <a:buSzPts val="1200"/>
              <a:buChar char="-"/>
            </a:pPr>
            <a:r>
              <a:rPr lang="en" sz="1200"/>
              <a:t>Mata Atlantica - Very unique biome composed of various types of vegetation and climate (</a:t>
            </a:r>
            <a:r>
              <a:rPr lang="en" sz="1200">
                <a:highlight>
                  <a:srgbClr val="FFFFFF"/>
                </a:highlight>
              </a:rPr>
              <a:t>broad-leaf tropical forests, </a:t>
            </a:r>
            <a:r>
              <a:rPr lang="en" sz="1200">
                <a:highlight>
                  <a:srgbClr val="FFFFFF"/>
                </a:highlight>
                <a:uFill>
                  <a:noFill/>
                </a:uFill>
                <a:hlinkClick r:id="rId3"/>
              </a:rPr>
              <a:t>tropical and subtropical grasslands, savannas, and shrublands</a:t>
            </a:r>
            <a:r>
              <a:rPr lang="en" sz="1200">
                <a:highlight>
                  <a:srgbClr val="FFFFFF"/>
                </a:highlight>
              </a:rPr>
              <a:t>, and </a:t>
            </a:r>
            <a:r>
              <a:rPr lang="en" sz="1200" u="sng">
                <a:highlight>
                  <a:srgbClr val="FFFFFF"/>
                </a:highlight>
                <a:hlinkClick r:id="rId4"/>
              </a:rPr>
              <a:t>mangrove forests</a:t>
            </a:r>
            <a:r>
              <a:rPr lang="en" sz="1200"/>
              <a:t>)</a:t>
            </a:r>
            <a:endParaRPr sz="1200"/>
          </a:p>
          <a:p>
            <a:pPr marL="457200" lvl="0" indent="-304800" algn="l" rtl="0">
              <a:spcBef>
                <a:spcPts val="0"/>
              </a:spcBef>
              <a:spcAft>
                <a:spcPts val="0"/>
              </a:spcAft>
              <a:buSzPts val="1200"/>
              <a:buChar char="-"/>
            </a:pPr>
            <a:r>
              <a:rPr lang="en" sz="1200"/>
              <a:t>Caatinga - Caatinga is an indigenous word meaning "white forest". It is a desert vegetation, with </a:t>
            </a:r>
            <a:r>
              <a:rPr lang="en" sz="1200">
                <a:solidFill>
                  <a:srgbClr val="222222"/>
                </a:solidFill>
                <a:highlight>
                  <a:srgbClr val="FFFFFF"/>
                </a:highlight>
              </a:rPr>
              <a:t>Cacti, thorny brush</a:t>
            </a:r>
            <a:endParaRPr sz="1200">
              <a:solidFill>
                <a:srgbClr val="222222"/>
              </a:solidFill>
              <a:highlight>
                <a:srgbClr val="FFFFFF"/>
              </a:highlight>
            </a:endParaRPr>
          </a:p>
          <a:p>
            <a:pPr marL="457200" lvl="0" indent="-304800" algn="l" rtl="0">
              <a:spcBef>
                <a:spcPts val="0"/>
              </a:spcBef>
              <a:spcAft>
                <a:spcPts val="0"/>
              </a:spcAft>
              <a:buSzPts val="1200"/>
              <a:buChar char="-"/>
            </a:pPr>
            <a:r>
              <a:rPr lang="en" sz="1200">
                <a:solidFill>
                  <a:srgbClr val="222222"/>
                </a:solidFill>
                <a:highlight>
                  <a:srgbClr val="FFFFFF"/>
                </a:highlight>
              </a:rPr>
              <a:t>Pampas - are fertile </a:t>
            </a:r>
            <a:r>
              <a:rPr lang="en" sz="1200">
                <a:solidFill>
                  <a:srgbClr val="0B0080"/>
                </a:solidFill>
                <a:highlight>
                  <a:srgbClr val="FFFFFF"/>
                </a:highlight>
                <a:uFill>
                  <a:noFill/>
                </a:uFill>
                <a:hlinkClick r:id="rId5"/>
              </a:rPr>
              <a:t>South American</a:t>
            </a:r>
            <a:r>
              <a:rPr lang="en" sz="1200">
                <a:solidFill>
                  <a:srgbClr val="222222"/>
                </a:solidFill>
                <a:highlight>
                  <a:srgbClr val="FFFFFF"/>
                </a:highlight>
              </a:rPr>
              <a:t> lowlands where the dominant </a:t>
            </a:r>
            <a:r>
              <a:rPr lang="en" sz="1200">
                <a:solidFill>
                  <a:srgbClr val="0B0080"/>
                </a:solidFill>
                <a:highlight>
                  <a:srgbClr val="FFFFFF"/>
                </a:highlight>
                <a:uFill>
                  <a:noFill/>
                </a:uFill>
                <a:hlinkClick r:id="rId6"/>
              </a:rPr>
              <a:t>vegetation</a:t>
            </a:r>
            <a:r>
              <a:rPr lang="en" sz="1200">
                <a:solidFill>
                  <a:srgbClr val="222222"/>
                </a:solidFill>
                <a:highlight>
                  <a:srgbClr val="FFFFFF"/>
                </a:highlight>
              </a:rPr>
              <a:t> types are grassy </a:t>
            </a:r>
            <a:r>
              <a:rPr lang="en" sz="1200">
                <a:solidFill>
                  <a:srgbClr val="0B0080"/>
                </a:solidFill>
                <a:highlight>
                  <a:srgbClr val="FFFFFF"/>
                </a:highlight>
                <a:uFill>
                  <a:noFill/>
                </a:uFill>
                <a:hlinkClick r:id="rId7"/>
              </a:rPr>
              <a:t>prairie</a:t>
            </a:r>
            <a:r>
              <a:rPr lang="en" sz="1200">
                <a:solidFill>
                  <a:srgbClr val="222222"/>
                </a:solidFill>
                <a:highlight>
                  <a:srgbClr val="FFFFFF"/>
                </a:highlight>
              </a:rPr>
              <a:t> and grass </a:t>
            </a:r>
            <a:r>
              <a:rPr lang="en" sz="1200">
                <a:solidFill>
                  <a:srgbClr val="0B0080"/>
                </a:solidFill>
                <a:highlight>
                  <a:srgbClr val="FFFFFF"/>
                </a:highlight>
                <a:uFill>
                  <a:noFill/>
                </a:uFill>
                <a:hlinkClick r:id="rId8"/>
              </a:rPr>
              <a:t>steppe</a:t>
            </a:r>
            <a:endParaRPr sz="1200">
              <a:solidFill>
                <a:srgbClr val="222222"/>
              </a:solidFill>
              <a:highlight>
                <a:srgbClr val="FFFFFF"/>
              </a:highlight>
            </a:endParaRPr>
          </a:p>
        </p:txBody>
      </p:sp>
      <p:sp>
        <p:nvSpPr>
          <p:cNvPr id="127" name="Google Shape;127;g6c5f1a162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c5f1a162a_0_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sz="1200"/>
          </a:p>
          <a:p>
            <a:pPr marL="0" lvl="0" indent="0" algn="l" rtl="0">
              <a:spcBef>
                <a:spcPts val="0"/>
              </a:spcBef>
              <a:spcAft>
                <a:spcPts val="0"/>
              </a:spcAft>
              <a:buNone/>
            </a:pPr>
            <a:r>
              <a:rPr lang="en" sz="1200"/>
              <a:t>It was created in 1953 to promote the development of agricultural production and the integration of the Region into the national economy, as this part of the country was very isolated and underdeveloped.</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Made up of 9 Federal States (one was excluded in rainfall due to lack of data) </a:t>
            </a:r>
            <a:endParaRPr sz="1200"/>
          </a:p>
        </p:txBody>
      </p:sp>
      <p:sp>
        <p:nvSpPr>
          <p:cNvPr id="134" name="Google Shape;134;g6c5f1a162a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6c5f1a162a_0_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p>
          <a:p>
            <a:pPr marL="0" lvl="0" indent="0" algn="l" rtl="0">
              <a:spcBef>
                <a:spcPts val="0"/>
              </a:spcBef>
              <a:spcAft>
                <a:spcPts val="0"/>
              </a:spcAft>
              <a:buNone/>
            </a:pPr>
            <a:r>
              <a:rPr lang="en"/>
              <a:t>Why we choose Legal Amazon?</a:t>
            </a:r>
            <a:endParaRPr/>
          </a:p>
          <a:p>
            <a:pPr marL="457200" lvl="0" indent="-317500" algn="l" rtl="0">
              <a:spcBef>
                <a:spcPts val="0"/>
              </a:spcBef>
              <a:spcAft>
                <a:spcPts val="0"/>
              </a:spcAft>
              <a:buSzPts val="1400"/>
              <a:buChar char="-"/>
            </a:pPr>
            <a:r>
              <a:rPr lang="en"/>
              <a:t>Data limitations - Our data is divided by state, not by biome</a:t>
            </a:r>
            <a:endParaRPr/>
          </a:p>
          <a:p>
            <a:pPr marL="457200" lvl="0" indent="-317500" algn="l" rtl="0">
              <a:spcBef>
                <a:spcPts val="0"/>
              </a:spcBef>
              <a:spcAft>
                <a:spcPts val="0"/>
              </a:spcAft>
              <a:buSzPts val="1400"/>
              <a:buChar char="-"/>
            </a:pPr>
            <a:r>
              <a:rPr lang="en"/>
              <a:t>Geographically - It's a discreet way to look through the data, since biomes do not respect state borders.</a:t>
            </a:r>
            <a:endParaRPr/>
          </a:p>
          <a:p>
            <a:pPr marL="457200" lvl="0" indent="-317500" algn="l" rtl="0">
              <a:spcBef>
                <a:spcPts val="0"/>
              </a:spcBef>
              <a:spcAft>
                <a:spcPts val="0"/>
              </a:spcAft>
              <a:buSzPts val="1400"/>
              <a:buChar char="-"/>
            </a:pPr>
            <a:r>
              <a:rPr lang="en"/>
              <a:t>Biome relevance - (last slide…)</a:t>
            </a:r>
            <a:endParaRPr/>
          </a:p>
        </p:txBody>
      </p:sp>
      <p:sp>
        <p:nvSpPr>
          <p:cNvPr id="142" name="Google Shape;142;g6c5f1a162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6c5f1a162a_0_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Hannah</a:t>
            </a:r>
            <a:endParaRPr/>
          </a:p>
          <a:p>
            <a:pPr marL="0" lvl="0" indent="0" algn="l" rtl="0">
              <a:spcBef>
                <a:spcPts val="0"/>
              </a:spcBef>
              <a:spcAft>
                <a:spcPts val="0"/>
              </a:spcAft>
              <a:buNone/>
            </a:pPr>
            <a:r>
              <a:rPr lang="en"/>
              <a:t>Annual precipitation of the sum across the legal amazon states</a:t>
            </a:r>
            <a:endParaRPr/>
          </a:p>
          <a:p>
            <a:pPr marL="0" lvl="0" indent="0" algn="l" rtl="0">
              <a:spcBef>
                <a:spcPts val="0"/>
              </a:spcBef>
              <a:spcAft>
                <a:spcPts val="0"/>
              </a:spcAft>
              <a:buNone/>
            </a:pPr>
            <a:r>
              <a:rPr lang="en"/>
              <a:t>Para - highest precip - in rainy areas; Mato Grosso - lowest precip - in a few diff biomes so it includes legal amazon + other biomes</a:t>
            </a:r>
            <a:endParaRPr/>
          </a:p>
        </p:txBody>
      </p:sp>
      <p:sp>
        <p:nvSpPr>
          <p:cNvPr id="149" name="Google Shape;149;g6c5f1a162a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6c5f1a162a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Stacy </a:t>
            </a:r>
            <a:endParaRPr/>
          </a:p>
          <a:p>
            <a:pPr marL="0" lvl="0" indent="0" algn="l" rtl="0">
              <a:spcBef>
                <a:spcPts val="0"/>
              </a:spcBef>
              <a:spcAft>
                <a:spcPts val="0"/>
              </a:spcAft>
              <a:buNone/>
            </a:pPr>
            <a:r>
              <a:rPr lang="en"/>
              <a:t>2017 Point in Time </a:t>
            </a:r>
            <a:endParaRPr/>
          </a:p>
          <a:p>
            <a:pPr marL="0" lvl="0" indent="0" algn="l" rtl="0">
              <a:spcBef>
                <a:spcPts val="0"/>
              </a:spcBef>
              <a:spcAft>
                <a:spcPts val="0"/>
              </a:spcAft>
              <a:buNone/>
            </a:pPr>
            <a:r>
              <a:rPr lang="en"/>
              <a:t>Interior state of Para has a very precipitous/rainy climate - subequatorial</a:t>
            </a:r>
            <a:endParaRPr/>
          </a:p>
          <a:p>
            <a:pPr marL="0" lvl="0" indent="0" algn="l" rtl="0">
              <a:spcBef>
                <a:spcPts val="0"/>
              </a:spcBef>
              <a:spcAft>
                <a:spcPts val="0"/>
              </a:spcAft>
              <a:buNone/>
            </a:pPr>
            <a:r>
              <a:rPr lang="en"/>
              <a:t>Followed by Maranhao</a:t>
            </a:r>
            <a:endParaRPr/>
          </a:p>
        </p:txBody>
      </p:sp>
      <p:sp>
        <p:nvSpPr>
          <p:cNvPr id="156" name="Google Shape;156;g6c5f1a162a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6c5f1a162a_0_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Michelle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64" name="Google Shape;164;g6c5f1a162a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c6e91ce49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c6e91ce49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Michelle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6c5f1a162a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6c5f1a162a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Michelle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6c5f1a162a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6c5f1a162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Joao</a:t>
            </a:r>
            <a:endParaRPr/>
          </a:p>
          <a:p>
            <a:pPr marL="0" lvl="0" indent="0" algn="l" rtl="0">
              <a:spcBef>
                <a:spcPts val="0"/>
              </a:spcBef>
              <a:spcAft>
                <a:spcPts val="0"/>
              </a:spcAft>
              <a:buNone/>
            </a:pPr>
            <a:endParaRPr/>
          </a:p>
          <a:p>
            <a:pPr marL="0" lvl="0" indent="0" algn="l" rtl="0">
              <a:spcBef>
                <a:spcPts val="0"/>
              </a:spcBef>
              <a:spcAft>
                <a:spcPts val="0"/>
              </a:spcAft>
              <a:buNone/>
            </a:pPr>
            <a:r>
              <a:rPr lang="en"/>
              <a:t>Pará's economy is based on mineral (iron, bauxite, manganese, limestone, gold, tin) and vegetal (wood) extraction, agriculture, livestock, industry and tourism. </a:t>
            </a:r>
            <a:endParaRPr/>
          </a:p>
          <a:p>
            <a:pPr marL="0" lvl="0" indent="0" algn="l" rtl="0">
              <a:spcBef>
                <a:spcPts val="0"/>
              </a:spcBef>
              <a:spcAft>
                <a:spcPts val="0"/>
              </a:spcAft>
              <a:buNone/>
            </a:pPr>
            <a:r>
              <a:rPr lang="en"/>
              <a:t>76.6% of Pará exports are non-renewable natural resources.</a:t>
            </a:r>
            <a:endParaRPr/>
          </a:p>
          <a:p>
            <a:pPr marL="0" lvl="0" indent="0" algn="l" rtl="0">
              <a:spcBef>
                <a:spcPts val="0"/>
              </a:spcBef>
              <a:spcAft>
                <a:spcPts val="0"/>
              </a:spcAft>
              <a:buNone/>
            </a:pPr>
            <a:endParaRPr/>
          </a:p>
          <a:p>
            <a:pPr marL="0" lvl="0" indent="0" algn="l" rtl="0">
              <a:spcBef>
                <a:spcPts val="0"/>
              </a:spcBef>
              <a:spcAft>
                <a:spcPts val="0"/>
              </a:spcAft>
              <a:buNone/>
            </a:pPr>
            <a:r>
              <a:rPr lang="en"/>
              <a:t>Mato Grosso has an economy based on agriculture, mainly soy production and cattle raising.</a:t>
            </a:r>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6c5f1a162a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6c5f1a162a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highlight>
                  <a:srgbClr val="FFFFFF"/>
                </a:highlight>
                <a:latin typeface="Verdana"/>
                <a:ea typeface="Verdana"/>
                <a:cs typeface="Verdana"/>
                <a:sym typeface="Verdana"/>
              </a:rPr>
              <a:t>JOAO</a:t>
            </a:r>
            <a:endParaRPr sz="1000">
              <a:highlight>
                <a:srgbClr val="FFFFFF"/>
              </a:highlight>
              <a:latin typeface="Verdana"/>
              <a:ea typeface="Verdana"/>
              <a:cs typeface="Verdana"/>
              <a:sym typeface="Verdana"/>
            </a:endParaRPr>
          </a:p>
          <a:p>
            <a:pPr marL="0" lvl="0" indent="0" algn="l" rtl="0">
              <a:spcBef>
                <a:spcPts val="0"/>
              </a:spcBef>
              <a:spcAft>
                <a:spcPts val="0"/>
              </a:spcAft>
              <a:buNone/>
            </a:pPr>
            <a:endParaRPr sz="1000">
              <a:highlight>
                <a:srgbClr val="FFFFFF"/>
              </a:highlight>
              <a:latin typeface="Verdana"/>
              <a:ea typeface="Verdana"/>
              <a:cs typeface="Verdana"/>
              <a:sym typeface="Verdana"/>
            </a:endParaRPr>
          </a:p>
          <a:p>
            <a:pPr marL="0" lvl="0" indent="0" algn="l" rtl="0">
              <a:spcBef>
                <a:spcPts val="0"/>
              </a:spcBef>
              <a:spcAft>
                <a:spcPts val="0"/>
              </a:spcAft>
              <a:buNone/>
            </a:pPr>
            <a:r>
              <a:rPr lang="en" sz="1000">
                <a:highlight>
                  <a:srgbClr val="FFFFFF"/>
                </a:highlight>
                <a:latin typeface="Verdana"/>
                <a:ea typeface="Verdana"/>
                <a:cs typeface="Verdana"/>
                <a:sym typeface="Verdana"/>
              </a:rPr>
              <a:t>PPCDAm</a:t>
            </a:r>
            <a:endParaRPr sz="1000">
              <a:highlight>
                <a:srgbClr val="FFFFFF"/>
              </a:highlight>
              <a:latin typeface="Verdana"/>
              <a:ea typeface="Verdana"/>
              <a:cs typeface="Verdana"/>
              <a:sym typeface="Verdana"/>
            </a:endParaRPr>
          </a:p>
          <a:p>
            <a:pPr marL="0" lvl="0" indent="0" algn="l" rtl="0">
              <a:spcBef>
                <a:spcPts val="0"/>
              </a:spcBef>
              <a:spcAft>
                <a:spcPts val="0"/>
              </a:spcAft>
              <a:buNone/>
            </a:pPr>
            <a:r>
              <a:rPr lang="en" sz="1000">
                <a:highlight>
                  <a:srgbClr val="FFFFFF"/>
                </a:highlight>
                <a:latin typeface="Verdana"/>
                <a:ea typeface="Verdana"/>
                <a:cs typeface="Verdana"/>
                <a:sym typeface="Verdana"/>
              </a:rPr>
              <a:t>The Action Plan for the Prevention and Control of Deforestation in the Legal Amazon , launched in 2004, aims to reduce deforestation rates continuously and to bring about the conditions for a transition towards a sustainable development model in the region.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6c5f1a162a_0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solidFill>
                <a:srgbClr val="0000FF"/>
              </a:solidFill>
            </a:endParaRPr>
          </a:p>
          <a:p>
            <a:pPr marL="0" lvl="0" indent="0" algn="l" rtl="0">
              <a:spcBef>
                <a:spcPts val="0"/>
              </a:spcBef>
              <a:spcAft>
                <a:spcPts val="0"/>
              </a:spcAft>
              <a:buNone/>
            </a:pPr>
            <a:endParaRPr/>
          </a:p>
          <a:p>
            <a:pPr marL="457200" lvl="0" indent="0" algn="l" rtl="0">
              <a:spcBef>
                <a:spcPts val="0"/>
              </a:spcBef>
              <a:spcAft>
                <a:spcPts val="0"/>
              </a:spcAft>
              <a:buNone/>
            </a:pPr>
            <a:endParaRPr/>
          </a:p>
        </p:txBody>
      </p:sp>
      <p:sp>
        <p:nvSpPr>
          <p:cNvPr id="65" name="Google Shape;65;g6c5f1a162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6c5f1a162a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6c5f1a162a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Stacy </a:t>
            </a:r>
            <a:endParaRPr/>
          </a:p>
          <a:p>
            <a:pPr marL="0" lvl="0" indent="0" algn="l" rtl="0">
              <a:spcBef>
                <a:spcPts val="0"/>
              </a:spcBef>
              <a:spcAft>
                <a:spcPts val="0"/>
              </a:spcAft>
              <a:buNone/>
            </a:pPr>
            <a:r>
              <a:rPr lang="en"/>
              <a:t>Interior State of Amazonas followed by Para</a:t>
            </a:r>
            <a:endParaRPr/>
          </a:p>
          <a:p>
            <a:pPr marL="0" lvl="0" indent="0" algn="l" rtl="0">
              <a:spcBef>
                <a:spcPts val="0"/>
              </a:spcBef>
              <a:spcAft>
                <a:spcPts val="0"/>
              </a:spcAft>
              <a:buNone/>
            </a:pPr>
            <a:r>
              <a:rPr lang="en"/>
              <a:t>Reminder of the footprint of an arid climate called Cerrado</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6c5f1a162a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6c5f1a162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see a correlation here which Michelle will dive into a little more later - 1999, 2000, 2006 and 2011 show that the years with the highest precipitation also had the lowest forest fires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6c6e91ce49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6c6e91ce4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Stacy</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6c6e91ce49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6c6e91ce49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Michelle</a:t>
            </a:r>
            <a:endParaRPr sz="1400">
              <a:solidFill>
                <a:srgbClr val="0000FF"/>
              </a:solidFill>
            </a:endParaRPr>
          </a:p>
          <a:p>
            <a:pPr marL="0" lvl="0" indent="0" algn="l" rtl="0">
              <a:spcBef>
                <a:spcPts val="0"/>
              </a:spcBef>
              <a:spcAft>
                <a:spcPts val="0"/>
              </a:spcAft>
              <a:buNone/>
            </a:pPr>
            <a:endParaRPr sz="1400">
              <a:solidFill>
                <a:srgbClr val="0000FF"/>
              </a:solidFill>
            </a:endParaRPr>
          </a:p>
          <a:p>
            <a:pPr marL="0" lvl="0" indent="0" algn="l" rtl="0">
              <a:spcBef>
                <a:spcPts val="0"/>
              </a:spcBef>
              <a:spcAft>
                <a:spcPts val="0"/>
              </a:spcAft>
              <a:buNone/>
            </a:pPr>
            <a:r>
              <a:rPr lang="en" sz="1400">
                <a:solidFill>
                  <a:srgbClr val="0000FF"/>
                </a:solidFill>
              </a:rPr>
              <a:t>R-squared = PCC^2</a:t>
            </a:r>
            <a:endParaRPr sz="1400">
              <a:solidFill>
                <a:srgbClr val="0000FF"/>
              </a:solidFill>
            </a:endParaRPr>
          </a:p>
          <a:p>
            <a:pPr marL="0" lvl="0" indent="0" algn="l" rtl="0">
              <a:spcBef>
                <a:spcPts val="0"/>
              </a:spcBef>
              <a:spcAft>
                <a:spcPts val="0"/>
              </a:spcAft>
              <a:buNone/>
            </a:pPr>
            <a:r>
              <a:rPr lang="en" sz="1400">
                <a:solidFill>
                  <a:srgbClr val="0000FF"/>
                </a:solidFill>
              </a:rPr>
              <a:t>PC = linear relationship between X &amp; Y</a:t>
            </a:r>
            <a:endParaRPr sz="1400">
              <a:solidFill>
                <a:srgbClr val="0000FF"/>
              </a:solidFill>
            </a:endParaRPr>
          </a:p>
          <a:p>
            <a:pPr marL="0" lvl="0" indent="0" algn="l" rtl="0">
              <a:spcBef>
                <a:spcPts val="0"/>
              </a:spcBef>
              <a:spcAft>
                <a:spcPts val="0"/>
              </a:spcAft>
              <a:buNone/>
            </a:pPr>
            <a:r>
              <a:rPr lang="en" sz="1400">
                <a:solidFill>
                  <a:srgbClr val="0000FF"/>
                </a:solidFill>
              </a:rPr>
              <a:t>R-squared = </a:t>
            </a:r>
            <a:r>
              <a:rPr lang="en" sz="1400">
                <a:solidFill>
                  <a:srgbClr val="222222"/>
                </a:solidFill>
                <a:highlight>
                  <a:srgbClr val="FFFFFF"/>
                </a:highlight>
              </a:rPr>
              <a:t>proportion of the variance in the dependent variable that is predictable from the independent variable</a:t>
            </a:r>
            <a:endParaRPr sz="1400">
              <a:solidFill>
                <a:srgbClr val="0000FF"/>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6c5f1a162a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6c5f1a162a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Joao</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6c6e91ce49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6c6e91ce4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6c6e91ce4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6c6e91ce4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Joao</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6c6e91ce49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6c6e91ce4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6c5f1a162a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6c5f1a162a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FF"/>
                </a:solidFill>
              </a:rPr>
              <a:t>Stacy</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6c5f1a162a_0_1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g6c5f1a162a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6c5f1a162a_0_3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solidFill>
                <a:srgbClr val="0000FF"/>
              </a:solidFill>
            </a:endParaRPr>
          </a:p>
          <a:p>
            <a:pPr marL="0" lvl="0" indent="0" algn="l" rtl="0">
              <a:spcBef>
                <a:spcPts val="0"/>
              </a:spcBef>
              <a:spcAft>
                <a:spcPts val="0"/>
              </a:spcAft>
              <a:buNone/>
            </a:pPr>
            <a:endParaRPr/>
          </a:p>
          <a:p>
            <a:pPr marL="0" lvl="0" indent="0" algn="l" rtl="0">
              <a:spcBef>
                <a:spcPts val="0"/>
              </a:spcBef>
              <a:spcAft>
                <a:spcPts val="0"/>
              </a:spcAft>
              <a:buNone/>
            </a:pPr>
            <a:r>
              <a:rPr lang="en"/>
              <a:t>Decompose the “Ask”...</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73" name="Google Shape;73;g6c5f1a162a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6c5f1a162a_0_1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g6c5f1a162a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6c5f1a162a_0_3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p>
        </p:txBody>
      </p:sp>
      <p:sp>
        <p:nvSpPr>
          <p:cNvPr id="81" name="Google Shape;81;g6c5f1a162a_0_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6c5f1a162a_0_3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p>
        </p:txBody>
      </p:sp>
      <p:sp>
        <p:nvSpPr>
          <p:cNvPr id="89" name="Google Shape;89;g6c5f1a162a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c5f1a162a_6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FF"/>
                </a:solidFill>
              </a:rPr>
              <a:t>Stacy</a:t>
            </a:r>
            <a:endParaRPr>
              <a:solidFill>
                <a:srgbClr val="0000FF"/>
              </a:solidFill>
            </a:endParaRPr>
          </a:p>
          <a:p>
            <a:pPr marL="0" lvl="0" indent="0" algn="l" rtl="0">
              <a:spcBef>
                <a:spcPts val="0"/>
              </a:spcBef>
              <a:spcAft>
                <a:spcPts val="0"/>
              </a:spcAft>
              <a:buNone/>
            </a:pPr>
            <a:r>
              <a:rPr lang="en" sz="1200"/>
              <a:t>Brazil map</a:t>
            </a:r>
            <a:endParaRPr sz="1200"/>
          </a:p>
          <a:p>
            <a:pPr marL="0" lvl="0" indent="0" algn="l" rtl="0">
              <a:spcBef>
                <a:spcPts val="0"/>
              </a:spcBef>
              <a:spcAft>
                <a:spcPts val="0"/>
              </a:spcAft>
              <a:buNone/>
            </a:pPr>
            <a:r>
              <a:rPr lang="en" sz="1200"/>
              <a:t>27 Federal States</a:t>
            </a:r>
            <a:endParaRPr sz="1200"/>
          </a:p>
          <a:p>
            <a:pPr marL="0" lvl="0" indent="0" algn="l" rtl="0">
              <a:spcBef>
                <a:spcPts val="0"/>
              </a:spcBef>
              <a:spcAft>
                <a:spcPts val="0"/>
              </a:spcAft>
              <a:buNone/>
            </a:pPr>
            <a:r>
              <a:rPr lang="en" sz="1200"/>
              <a:t>Capital - Brasilia (Federal Capital)</a:t>
            </a:r>
            <a:endParaRPr sz="1200">
              <a:latin typeface="Calibri"/>
              <a:ea typeface="Calibri"/>
              <a:cs typeface="Calibri"/>
              <a:sym typeface="Calibri"/>
            </a:endParaRPr>
          </a:p>
          <a:p>
            <a:pPr marL="0" lvl="0" indent="0" algn="l" rtl="0">
              <a:spcBef>
                <a:spcPts val="0"/>
              </a:spcBef>
              <a:spcAft>
                <a:spcPts val="0"/>
              </a:spcAft>
              <a:buNone/>
            </a:pPr>
            <a:r>
              <a:rPr lang="en" sz="1200"/>
              <a:t>Largest City - Sao Paulo, Sao Paulo</a:t>
            </a:r>
            <a:endParaRPr sz="1200"/>
          </a:p>
          <a:p>
            <a:pPr marL="0" lvl="0" indent="0" algn="l" rtl="0">
              <a:spcBef>
                <a:spcPts val="0"/>
              </a:spcBef>
              <a:spcAft>
                <a:spcPts val="0"/>
              </a:spcAft>
              <a:buNone/>
            </a:pPr>
            <a:r>
              <a:rPr lang="en" sz="1200"/>
              <a:t>5th Largest country by geography 3.3m sq miles or just slightly smaller than the United States</a:t>
            </a:r>
            <a:endParaRPr sz="1200"/>
          </a:p>
          <a:p>
            <a:pPr marL="0" lvl="0" indent="0" algn="l" rtl="0">
              <a:spcBef>
                <a:spcPts val="0"/>
              </a:spcBef>
              <a:spcAft>
                <a:spcPts val="0"/>
              </a:spcAft>
              <a:buNone/>
            </a:pPr>
            <a:r>
              <a:rPr lang="en" sz="1200"/>
              <a:t>5th largest country by population 210million</a:t>
            </a:r>
            <a:endParaRPr sz="1200"/>
          </a:p>
          <a:p>
            <a:pPr marL="0" lvl="0" indent="0" algn="l" rtl="0">
              <a:spcBef>
                <a:spcPts val="0"/>
              </a:spcBef>
              <a:spcAft>
                <a:spcPts val="0"/>
              </a:spcAft>
              <a:buNone/>
            </a:pPr>
            <a:r>
              <a:rPr lang="en" sz="1200"/>
              <a:t>Let’s look at the data...</a:t>
            </a:r>
            <a:endParaRPr sz="1200"/>
          </a:p>
        </p:txBody>
      </p:sp>
      <p:sp>
        <p:nvSpPr>
          <p:cNvPr id="97" name="Google Shape;97;g6c5f1a162a_6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c5f1a162a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980000"/>
                </a:solidFill>
              </a:rPr>
              <a:t>Hannah</a:t>
            </a:r>
            <a:endParaRPr>
              <a:solidFill>
                <a:srgbClr val="980000"/>
              </a:solidFill>
            </a:endParaRPr>
          </a:p>
          <a:p>
            <a:pPr marL="0" lvl="0" indent="0" algn="l" rtl="0">
              <a:spcBef>
                <a:spcPts val="0"/>
              </a:spcBef>
              <a:spcAft>
                <a:spcPts val="0"/>
              </a:spcAft>
              <a:buNone/>
            </a:pPr>
            <a:r>
              <a:rPr lang="en"/>
              <a:t>Sum - 50,000 mm = 1,968 inches</a:t>
            </a:r>
            <a:endParaRPr/>
          </a:p>
          <a:p>
            <a:pPr marL="0" lvl="0" indent="0" algn="l" rtl="0">
              <a:spcBef>
                <a:spcPts val="0"/>
              </a:spcBef>
              <a:spcAft>
                <a:spcPts val="0"/>
              </a:spcAft>
              <a:buNone/>
            </a:pPr>
            <a:r>
              <a:rPr lang="en"/>
              <a:t>Reference NYC in 2018 got 65.55</a:t>
            </a:r>
            <a:endParaRPr/>
          </a:p>
        </p:txBody>
      </p:sp>
      <p:sp>
        <p:nvSpPr>
          <p:cNvPr id="104" name="Google Shape;104;g6c5f1a162a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6c5f1a162a_0_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74E13"/>
                </a:solidFill>
              </a:rPr>
              <a:t>Michelle</a:t>
            </a:r>
            <a:endParaRPr>
              <a:solidFill>
                <a:srgbClr val="274E13"/>
              </a:solidFill>
            </a:endParaRPr>
          </a:p>
        </p:txBody>
      </p:sp>
      <p:sp>
        <p:nvSpPr>
          <p:cNvPr id="111" name="Google Shape;111;g6c5f1a162a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6c6e91ce49_0_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74E13"/>
                </a:solidFill>
              </a:rPr>
              <a:t>Michelle</a:t>
            </a:r>
            <a:endParaRPr>
              <a:solidFill>
                <a:srgbClr val="274E13"/>
              </a:solidFill>
            </a:endParaRPr>
          </a:p>
        </p:txBody>
      </p:sp>
      <p:sp>
        <p:nvSpPr>
          <p:cNvPr id="119" name="Google Shape;119;g6c6e91ce49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4.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11.xml"/><Relationship Id="rId5" Type="http://schemas.openxmlformats.org/officeDocument/2006/relationships/image" Target="../media/image1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11.xml"/><Relationship Id="rId5" Type="http://schemas.openxmlformats.org/officeDocument/2006/relationships/image" Target="../media/image18.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11.xml"/><Relationship Id="rId5" Type="http://schemas.openxmlformats.org/officeDocument/2006/relationships/image" Target="../media/image19.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1.xml"/><Relationship Id="rId5" Type="http://schemas.openxmlformats.org/officeDocument/2006/relationships/image" Target="../media/image20.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11.xml"/><Relationship Id="rId5" Type="http://schemas.openxmlformats.org/officeDocument/2006/relationships/image" Target="../media/image21.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5.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7.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8" Type="http://schemas.openxmlformats.org/officeDocument/2006/relationships/hyperlink" Target="https://cloud.google.com/maps-platform/" TargetMode="External"/><Relationship Id="rId3" Type="http://schemas.openxmlformats.org/officeDocument/2006/relationships/image" Target="../media/image2.jpg"/><Relationship Id="rId7" Type="http://schemas.openxmlformats.org/officeDocument/2006/relationships/hyperlink" Target="https://www.kaggle.com/gustavomodelli/forest-fires-in-brazil" TargetMode="External"/><Relationship Id="rId2" Type="http://schemas.openxmlformats.org/officeDocument/2006/relationships/notesSlide" Target="../notesSlides/notesSlide28.xml"/><Relationship Id="rId1" Type="http://schemas.openxmlformats.org/officeDocument/2006/relationships/slideLayout" Target="../slideLayouts/slideLayout11.xml"/><Relationship Id="rId6" Type="http://schemas.openxmlformats.org/officeDocument/2006/relationships/hyperlink" Target="https://www.kaggle.com/fabiopotsch/precipitation-in-brazil" TargetMode="External"/><Relationship Id="rId5" Type="http://schemas.openxmlformats.org/officeDocument/2006/relationships/hyperlink" Target="http://terrabrasilis.dpi.inpe.br/" TargetMode="Externa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8" Type="http://schemas.openxmlformats.org/officeDocument/2006/relationships/hyperlink" Target="https://www.google.com/fonts/" TargetMode="External"/><Relationship Id="rId3" Type="http://schemas.openxmlformats.org/officeDocument/2006/relationships/image" Target="../media/image2.jpg"/><Relationship Id="rId7" Type="http://schemas.openxmlformats.org/officeDocument/2006/relationships/hyperlink" Target="http://ufonts.com/fonts/rockwell.html" TargetMode="External"/><Relationship Id="rId2" Type="http://schemas.openxmlformats.org/officeDocument/2006/relationships/notesSlide" Target="../notesSlides/notesSlide29.xml"/><Relationship Id="rId1" Type="http://schemas.openxmlformats.org/officeDocument/2006/relationships/slideLayout" Target="../slideLayouts/slideLayout11.xml"/><Relationship Id="rId6" Type="http://schemas.openxmlformats.org/officeDocument/2006/relationships/hyperlink" Target="http://pixabay.com" TargetMode="External"/><Relationship Id="rId5" Type="http://schemas.openxmlformats.org/officeDocument/2006/relationships/hyperlink" Target="http://freepik.com"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
        <p:cNvGrpSpPr/>
        <p:nvPr/>
      </p:nvGrpSpPr>
      <p:grpSpPr>
        <a:xfrm>
          <a:off x="0" y="0"/>
          <a:ext cx="0" cy="0"/>
          <a:chOff x="0" y="0"/>
          <a:chExt cx="0" cy="0"/>
        </a:xfrm>
      </p:grpSpPr>
      <p:pic>
        <p:nvPicPr>
          <p:cNvPr id="59" name="Google Shape;59;p13"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60" name="Google Shape;60;p13" descr="003.png"/>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61" name="Google Shape;61;p13"/>
          <p:cNvSpPr txBox="1"/>
          <p:nvPr/>
        </p:nvSpPr>
        <p:spPr>
          <a:xfrm>
            <a:off x="510450" y="1390275"/>
            <a:ext cx="8123100" cy="744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4800" b="1">
                <a:solidFill>
                  <a:srgbClr val="FFFFFF"/>
                </a:solidFill>
                <a:latin typeface="Proxima Nova"/>
                <a:ea typeface="Proxima Nova"/>
                <a:cs typeface="Proxima Nova"/>
                <a:sym typeface="Proxima Nova"/>
              </a:rPr>
              <a:t>Brazil Climate Analysis</a:t>
            </a:r>
            <a:endParaRPr sz="4800" b="1">
              <a:solidFill>
                <a:srgbClr val="FFFFFF"/>
              </a:solidFill>
              <a:latin typeface="Proxima Nova"/>
              <a:ea typeface="Proxima Nova"/>
              <a:cs typeface="Proxima Nova"/>
              <a:sym typeface="Proxima Nova"/>
            </a:endParaRPr>
          </a:p>
        </p:txBody>
      </p:sp>
      <p:sp>
        <p:nvSpPr>
          <p:cNvPr id="62" name="Google Shape;62;p13"/>
          <p:cNvSpPr txBox="1"/>
          <p:nvPr/>
        </p:nvSpPr>
        <p:spPr>
          <a:xfrm>
            <a:off x="1934725" y="2386744"/>
            <a:ext cx="5175300" cy="74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latin typeface="Proxima Nova"/>
                <a:ea typeface="Proxima Nova"/>
                <a:cs typeface="Proxima Nova"/>
                <a:sym typeface="Proxima Nova"/>
              </a:rPr>
              <a:t>Joao Costa, Michelle Fitzpatrick, Stacy Giauque &amp; Hannah Moy</a:t>
            </a:r>
            <a:endParaRPr sz="2400">
              <a:solidFill>
                <a:srgbClr val="FFFFFF"/>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8"/>
        <p:cNvGrpSpPr/>
        <p:nvPr/>
      </p:nvGrpSpPr>
      <p:grpSpPr>
        <a:xfrm>
          <a:off x="0" y="0"/>
          <a:ext cx="0" cy="0"/>
          <a:chOff x="0" y="0"/>
          <a:chExt cx="0" cy="0"/>
        </a:xfrm>
      </p:grpSpPr>
      <p:pic>
        <p:nvPicPr>
          <p:cNvPr id="129" name="Google Shape;129;p22"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30" name="Google Shape;130;p22" descr="003.png"/>
          <p:cNvPicPr preferRelativeResize="0"/>
          <p:nvPr/>
        </p:nvPicPr>
        <p:blipFill rotWithShape="1">
          <a:blip r:embed="rId4">
            <a:alphaModFix/>
          </a:blip>
          <a:srcRect/>
          <a:stretch/>
        </p:blipFill>
        <p:spPr>
          <a:xfrm flipH="1">
            <a:off x="0" y="0"/>
            <a:ext cx="9144000" cy="5143500"/>
          </a:xfrm>
          <a:prstGeom prst="rect">
            <a:avLst/>
          </a:prstGeom>
          <a:noFill/>
          <a:ln>
            <a:noFill/>
          </a:ln>
        </p:spPr>
      </p:pic>
      <p:pic>
        <p:nvPicPr>
          <p:cNvPr id="131" name="Google Shape;131;p22"/>
          <p:cNvPicPr preferRelativeResize="0"/>
          <p:nvPr/>
        </p:nvPicPr>
        <p:blipFill>
          <a:blip r:embed="rId5">
            <a:alphaModFix/>
          </a:blip>
          <a:stretch>
            <a:fillRect/>
          </a:stretch>
        </p:blipFill>
        <p:spPr>
          <a:xfrm>
            <a:off x="1841288" y="140119"/>
            <a:ext cx="4404656" cy="404028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5"/>
        <p:cNvGrpSpPr/>
        <p:nvPr/>
      </p:nvGrpSpPr>
      <p:grpSpPr>
        <a:xfrm>
          <a:off x="0" y="0"/>
          <a:ext cx="0" cy="0"/>
          <a:chOff x="0" y="0"/>
          <a:chExt cx="0" cy="0"/>
        </a:xfrm>
      </p:grpSpPr>
      <p:pic>
        <p:nvPicPr>
          <p:cNvPr id="136" name="Google Shape;136;p23"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37" name="Google Shape;137;p23"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138" name="Google Shape;138;p23"/>
          <p:cNvSpPr txBox="1"/>
          <p:nvPr/>
        </p:nvSpPr>
        <p:spPr>
          <a:xfrm>
            <a:off x="311700" y="657630"/>
            <a:ext cx="8520600" cy="76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rgbClr val="FFFFFF"/>
                </a:solidFill>
                <a:latin typeface="Proxima Nova"/>
                <a:ea typeface="Proxima Nova"/>
                <a:cs typeface="Proxima Nova"/>
                <a:sym typeface="Proxima Nova"/>
              </a:rPr>
              <a:t>Legal Amazon</a:t>
            </a:r>
            <a:endParaRPr sz="3600">
              <a:solidFill>
                <a:srgbClr val="FFFFFF"/>
              </a:solidFill>
              <a:latin typeface="Proxima Nova"/>
              <a:ea typeface="Proxima Nova"/>
              <a:cs typeface="Proxima Nova"/>
              <a:sym typeface="Proxima Nova"/>
            </a:endParaRPr>
          </a:p>
        </p:txBody>
      </p:sp>
      <p:sp>
        <p:nvSpPr>
          <p:cNvPr id="139" name="Google Shape;139;p23"/>
          <p:cNvSpPr txBox="1"/>
          <p:nvPr/>
        </p:nvSpPr>
        <p:spPr>
          <a:xfrm>
            <a:off x="803075" y="1464469"/>
            <a:ext cx="7560900" cy="290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rgbClr val="FFFFFF"/>
                </a:solidFill>
                <a:latin typeface="Proxima Nova"/>
                <a:ea typeface="Proxima Nova"/>
                <a:cs typeface="Proxima Nova"/>
                <a:sym typeface="Proxima Nova"/>
              </a:rPr>
              <a:t>Legal Amazon is a socio-geographic division in Brazil, containing nine states with the Amazon Biome. It represents circa 60% of Brazil area, but only around 12% of Brazilian population lives in this area. </a:t>
            </a:r>
            <a:endParaRPr sz="2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2200">
              <a:solidFill>
                <a:srgbClr val="FFFFFF"/>
              </a:solidFill>
              <a:latin typeface="Proxima Nova"/>
              <a:ea typeface="Proxima Nova"/>
              <a:cs typeface="Proxima Nova"/>
              <a:sym typeface="Proxima Nova"/>
            </a:endParaRPr>
          </a:p>
          <a:p>
            <a:pPr marL="0" lvl="0" indent="0" algn="l" rtl="0">
              <a:spcBef>
                <a:spcPts val="0"/>
              </a:spcBef>
              <a:spcAft>
                <a:spcPts val="0"/>
              </a:spcAft>
              <a:buNone/>
            </a:pPr>
            <a:r>
              <a:rPr lang="en" sz="2200">
                <a:solidFill>
                  <a:srgbClr val="FFFFFF"/>
                </a:solidFill>
                <a:latin typeface="Proxima Nova"/>
                <a:ea typeface="Proxima Nova"/>
                <a:cs typeface="Proxima Nova"/>
                <a:sym typeface="Proxima Nova"/>
              </a:rPr>
              <a:t>The region is home to the entire Amazon biome, the largest of the Brazilian biomes, which accounts for 1/3 of the planet's tropical rainforests. It has the highest biodiversity, the largest genetic bank and 1/5 of the world's availability of drinking water.</a:t>
            </a:r>
            <a:endParaRPr sz="2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2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2200">
              <a:solidFill>
                <a:srgbClr val="FFFFFF"/>
              </a:solidFill>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3"/>
        <p:cNvGrpSpPr/>
        <p:nvPr/>
      </p:nvGrpSpPr>
      <p:grpSpPr>
        <a:xfrm>
          <a:off x="0" y="0"/>
          <a:ext cx="0" cy="0"/>
          <a:chOff x="0" y="0"/>
          <a:chExt cx="0" cy="0"/>
        </a:xfrm>
      </p:grpSpPr>
      <p:pic>
        <p:nvPicPr>
          <p:cNvPr id="144" name="Google Shape;144;p24"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45" name="Google Shape;145;p24"/>
          <p:cNvPicPr preferRelativeResize="0"/>
          <p:nvPr/>
        </p:nvPicPr>
        <p:blipFill rotWithShape="1">
          <a:blip r:embed="rId4">
            <a:alphaModFix/>
          </a:blip>
          <a:srcRect b="19974"/>
          <a:stretch/>
        </p:blipFill>
        <p:spPr>
          <a:xfrm>
            <a:off x="1544050" y="792075"/>
            <a:ext cx="6194950" cy="4211050"/>
          </a:xfrm>
          <a:prstGeom prst="rect">
            <a:avLst/>
          </a:prstGeom>
          <a:noFill/>
          <a:ln>
            <a:noFill/>
          </a:ln>
        </p:spPr>
      </p:pic>
      <p:pic>
        <p:nvPicPr>
          <p:cNvPr id="146" name="Google Shape;146;p24" descr="004.png"/>
          <p:cNvPicPr preferRelativeResize="0"/>
          <p:nvPr/>
        </p:nvPicPr>
        <p:blipFill rotWithShape="1">
          <a:blip r:embed="rId5">
            <a:alphaModFix/>
          </a:blip>
          <a:srcRect/>
          <a:stretch/>
        </p:blipFill>
        <p:spPr>
          <a:xfrm>
            <a:off x="0" y="38475"/>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
        <p:cNvGrpSpPr/>
        <p:nvPr/>
      </p:nvGrpSpPr>
      <p:grpSpPr>
        <a:xfrm>
          <a:off x="0" y="0"/>
          <a:ext cx="0" cy="0"/>
          <a:chOff x="0" y="0"/>
          <a:chExt cx="0" cy="0"/>
        </a:xfrm>
      </p:grpSpPr>
      <p:pic>
        <p:nvPicPr>
          <p:cNvPr id="151" name="Google Shape;151;p25"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52" name="Google Shape;152;p25"/>
          <p:cNvPicPr preferRelativeResize="0"/>
          <p:nvPr/>
        </p:nvPicPr>
        <p:blipFill>
          <a:blip r:embed="rId4">
            <a:alphaModFix/>
          </a:blip>
          <a:stretch>
            <a:fillRect/>
          </a:stretch>
        </p:blipFill>
        <p:spPr>
          <a:xfrm>
            <a:off x="711875" y="585300"/>
            <a:ext cx="7299150" cy="4468950"/>
          </a:xfrm>
          <a:prstGeom prst="rect">
            <a:avLst/>
          </a:prstGeom>
          <a:noFill/>
          <a:ln>
            <a:noFill/>
          </a:ln>
        </p:spPr>
      </p:pic>
      <p:pic>
        <p:nvPicPr>
          <p:cNvPr id="153" name="Google Shape;153;p25"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7"/>
        <p:cNvGrpSpPr/>
        <p:nvPr/>
      </p:nvGrpSpPr>
      <p:grpSpPr>
        <a:xfrm>
          <a:off x="0" y="0"/>
          <a:ext cx="0" cy="0"/>
          <a:chOff x="0" y="0"/>
          <a:chExt cx="0" cy="0"/>
        </a:xfrm>
      </p:grpSpPr>
      <p:pic>
        <p:nvPicPr>
          <p:cNvPr id="158" name="Google Shape;158;p26"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59" name="Google Shape;159;p26"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160" name="Google Shape;160;p26"/>
          <p:cNvSpPr txBox="1"/>
          <p:nvPr/>
        </p:nvSpPr>
        <p:spPr>
          <a:xfrm>
            <a:off x="261275" y="380819"/>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Heat Map: Legal Amazon Precipitation</a:t>
            </a:r>
            <a:endParaRPr sz="2800">
              <a:solidFill>
                <a:srgbClr val="FFFFFF"/>
              </a:solidFill>
              <a:latin typeface="Proxima Nova"/>
              <a:ea typeface="Proxima Nova"/>
              <a:cs typeface="Proxima Nova"/>
              <a:sym typeface="Proxima Nova"/>
            </a:endParaRPr>
          </a:p>
        </p:txBody>
      </p:sp>
      <p:pic>
        <p:nvPicPr>
          <p:cNvPr id="161" name="Google Shape;161;p26"/>
          <p:cNvPicPr preferRelativeResize="0"/>
          <p:nvPr/>
        </p:nvPicPr>
        <p:blipFill>
          <a:blip r:embed="rId5">
            <a:alphaModFix/>
          </a:blip>
          <a:stretch>
            <a:fillRect/>
          </a:stretch>
        </p:blipFill>
        <p:spPr>
          <a:xfrm>
            <a:off x="1220325" y="1137000"/>
            <a:ext cx="6283124" cy="3693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5"/>
        <p:cNvGrpSpPr/>
        <p:nvPr/>
      </p:nvGrpSpPr>
      <p:grpSpPr>
        <a:xfrm>
          <a:off x="0" y="0"/>
          <a:ext cx="0" cy="0"/>
          <a:chOff x="0" y="0"/>
          <a:chExt cx="0" cy="0"/>
        </a:xfrm>
      </p:grpSpPr>
      <p:pic>
        <p:nvPicPr>
          <p:cNvPr id="166" name="Google Shape;166;p27"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67" name="Google Shape;167;p27"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168" name="Google Shape;168;p27"/>
          <p:cNvSpPr txBox="1"/>
          <p:nvPr/>
        </p:nvSpPr>
        <p:spPr>
          <a:xfrm>
            <a:off x="1095425" y="405850"/>
            <a:ext cx="7146600" cy="51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Legal Amazon: Fire Analysis</a:t>
            </a:r>
            <a:endParaRPr sz="2800">
              <a:solidFill>
                <a:srgbClr val="FFFFFF"/>
              </a:solidFill>
              <a:latin typeface="Proxima Nova"/>
              <a:ea typeface="Proxima Nova"/>
              <a:cs typeface="Proxima Nova"/>
              <a:sym typeface="Proxima Nova"/>
            </a:endParaRPr>
          </a:p>
        </p:txBody>
      </p:sp>
      <p:pic>
        <p:nvPicPr>
          <p:cNvPr id="169" name="Google Shape;169;p27"/>
          <p:cNvPicPr preferRelativeResize="0"/>
          <p:nvPr/>
        </p:nvPicPr>
        <p:blipFill>
          <a:blip r:embed="rId5">
            <a:alphaModFix/>
          </a:blip>
          <a:stretch>
            <a:fillRect/>
          </a:stretch>
        </p:blipFill>
        <p:spPr>
          <a:xfrm>
            <a:off x="1812013" y="1146775"/>
            <a:ext cx="5519975" cy="3830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3"/>
        <p:cNvGrpSpPr/>
        <p:nvPr/>
      </p:nvGrpSpPr>
      <p:grpSpPr>
        <a:xfrm>
          <a:off x="0" y="0"/>
          <a:ext cx="0" cy="0"/>
          <a:chOff x="0" y="0"/>
          <a:chExt cx="0" cy="0"/>
        </a:xfrm>
      </p:grpSpPr>
      <p:pic>
        <p:nvPicPr>
          <p:cNvPr id="174" name="Google Shape;174;p28"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75" name="Google Shape;175;p28"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pic>
        <p:nvPicPr>
          <p:cNvPr id="176" name="Google Shape;176;p28"/>
          <p:cNvPicPr preferRelativeResize="0"/>
          <p:nvPr/>
        </p:nvPicPr>
        <p:blipFill>
          <a:blip r:embed="rId5">
            <a:alphaModFix/>
          </a:blip>
          <a:stretch>
            <a:fillRect/>
          </a:stretch>
        </p:blipFill>
        <p:spPr>
          <a:xfrm>
            <a:off x="2262150" y="1489075"/>
            <a:ext cx="4619700" cy="3079800"/>
          </a:xfrm>
          <a:prstGeom prst="rect">
            <a:avLst/>
          </a:prstGeom>
          <a:noFill/>
          <a:ln>
            <a:noFill/>
          </a:ln>
        </p:spPr>
      </p:pic>
      <p:sp>
        <p:nvSpPr>
          <p:cNvPr id="177" name="Google Shape;177;p28"/>
          <p:cNvSpPr txBox="1"/>
          <p:nvPr/>
        </p:nvSpPr>
        <p:spPr>
          <a:xfrm>
            <a:off x="0" y="451300"/>
            <a:ext cx="9144000" cy="254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lt1"/>
                </a:solidFill>
                <a:latin typeface="Proxima Nova"/>
                <a:ea typeface="Proxima Nova"/>
                <a:cs typeface="Proxima Nova"/>
                <a:sym typeface="Proxima Nova"/>
              </a:rPr>
              <a:t>Legal Amazon: Fire Analysis</a:t>
            </a:r>
            <a:endParaRPr sz="2800">
              <a:solidFill>
                <a:schemeClr val="lt1"/>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1"/>
        <p:cNvGrpSpPr/>
        <p:nvPr/>
      </p:nvGrpSpPr>
      <p:grpSpPr>
        <a:xfrm>
          <a:off x="0" y="0"/>
          <a:ext cx="0" cy="0"/>
          <a:chOff x="0" y="0"/>
          <a:chExt cx="0" cy="0"/>
        </a:xfrm>
      </p:grpSpPr>
      <p:pic>
        <p:nvPicPr>
          <p:cNvPr id="182" name="Google Shape;182;p29"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83" name="Google Shape;183;p29"/>
          <p:cNvPicPr preferRelativeResize="0"/>
          <p:nvPr/>
        </p:nvPicPr>
        <p:blipFill>
          <a:blip r:embed="rId4">
            <a:alphaModFix/>
          </a:blip>
          <a:stretch>
            <a:fillRect/>
          </a:stretch>
        </p:blipFill>
        <p:spPr>
          <a:xfrm>
            <a:off x="1290925" y="977250"/>
            <a:ext cx="6479226" cy="3817750"/>
          </a:xfrm>
          <a:prstGeom prst="rect">
            <a:avLst/>
          </a:prstGeom>
          <a:noFill/>
          <a:ln>
            <a:noFill/>
          </a:ln>
        </p:spPr>
      </p:pic>
      <p:pic>
        <p:nvPicPr>
          <p:cNvPr id="184" name="Google Shape;184;p29"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
        <p:nvSpPr>
          <p:cNvPr id="185" name="Google Shape;185;p29"/>
          <p:cNvSpPr txBox="1">
            <a:spLocks noGrp="1"/>
          </p:cNvSpPr>
          <p:nvPr>
            <p:ph type="title" idx="4294967295"/>
          </p:nvPr>
        </p:nvSpPr>
        <p:spPr>
          <a:xfrm>
            <a:off x="311700" y="2769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Heat Map: Legal Amazon Fire</a:t>
            </a:r>
            <a:endParaRPr>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9"/>
        <p:cNvGrpSpPr/>
        <p:nvPr/>
      </p:nvGrpSpPr>
      <p:grpSpPr>
        <a:xfrm>
          <a:off x="0" y="0"/>
          <a:ext cx="0" cy="0"/>
          <a:chOff x="0" y="0"/>
          <a:chExt cx="0" cy="0"/>
        </a:xfrm>
      </p:grpSpPr>
      <p:pic>
        <p:nvPicPr>
          <p:cNvPr id="190" name="Google Shape;190;p30"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91" name="Google Shape;191;p30"/>
          <p:cNvPicPr preferRelativeResize="0"/>
          <p:nvPr/>
        </p:nvPicPr>
        <p:blipFill>
          <a:blip r:embed="rId4">
            <a:alphaModFix/>
          </a:blip>
          <a:stretch>
            <a:fillRect/>
          </a:stretch>
        </p:blipFill>
        <p:spPr>
          <a:xfrm>
            <a:off x="1206625" y="467075"/>
            <a:ext cx="6730749" cy="4487200"/>
          </a:xfrm>
          <a:prstGeom prst="rect">
            <a:avLst/>
          </a:prstGeom>
          <a:noFill/>
          <a:ln>
            <a:noFill/>
          </a:ln>
        </p:spPr>
      </p:pic>
      <p:pic>
        <p:nvPicPr>
          <p:cNvPr id="192" name="Google Shape;192;p30"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6"/>
        <p:cNvGrpSpPr/>
        <p:nvPr/>
      </p:nvGrpSpPr>
      <p:grpSpPr>
        <a:xfrm>
          <a:off x="0" y="0"/>
          <a:ext cx="0" cy="0"/>
          <a:chOff x="0" y="0"/>
          <a:chExt cx="0" cy="0"/>
        </a:xfrm>
      </p:grpSpPr>
      <p:pic>
        <p:nvPicPr>
          <p:cNvPr id="197" name="Google Shape;197;p31"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98" name="Google Shape;198;p31"/>
          <p:cNvPicPr preferRelativeResize="0"/>
          <p:nvPr/>
        </p:nvPicPr>
        <p:blipFill>
          <a:blip r:embed="rId4">
            <a:alphaModFix/>
          </a:blip>
          <a:stretch>
            <a:fillRect/>
          </a:stretch>
        </p:blipFill>
        <p:spPr>
          <a:xfrm>
            <a:off x="1148012" y="289087"/>
            <a:ext cx="6847975" cy="4565326"/>
          </a:xfrm>
          <a:prstGeom prst="rect">
            <a:avLst/>
          </a:prstGeom>
          <a:noFill/>
          <a:ln>
            <a:noFill/>
          </a:ln>
        </p:spPr>
      </p:pic>
      <p:pic>
        <p:nvPicPr>
          <p:cNvPr id="199" name="Google Shape;199;p31"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
        <p:cNvGrpSpPr/>
        <p:nvPr/>
      </p:nvGrpSpPr>
      <p:grpSpPr>
        <a:xfrm>
          <a:off x="0" y="0"/>
          <a:ext cx="0" cy="0"/>
          <a:chOff x="0" y="0"/>
          <a:chExt cx="0" cy="0"/>
        </a:xfrm>
      </p:grpSpPr>
      <p:pic>
        <p:nvPicPr>
          <p:cNvPr id="67" name="Google Shape;67;p14"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68" name="Google Shape;68;p14"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69" name="Google Shape;69;p14"/>
          <p:cNvSpPr txBox="1"/>
          <p:nvPr/>
        </p:nvSpPr>
        <p:spPr>
          <a:xfrm>
            <a:off x="311700" y="806306"/>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FFFFF"/>
                </a:solidFill>
                <a:latin typeface="Proxima Nova"/>
                <a:ea typeface="Proxima Nova"/>
                <a:cs typeface="Proxima Nova"/>
                <a:sym typeface="Proxima Nova"/>
              </a:rPr>
              <a:t>What do we want to know?</a:t>
            </a:r>
            <a:endParaRPr sz="3600" b="1">
              <a:solidFill>
                <a:srgbClr val="FFFFFF"/>
              </a:solidFill>
              <a:latin typeface="Proxima Nova"/>
              <a:ea typeface="Proxima Nova"/>
              <a:cs typeface="Proxima Nova"/>
              <a:sym typeface="Proxima Nova"/>
            </a:endParaRPr>
          </a:p>
        </p:txBody>
      </p:sp>
      <p:sp>
        <p:nvSpPr>
          <p:cNvPr id="70" name="Google Shape;70;p14"/>
          <p:cNvSpPr txBox="1"/>
          <p:nvPr/>
        </p:nvSpPr>
        <p:spPr>
          <a:xfrm>
            <a:off x="1380975" y="1594975"/>
            <a:ext cx="6389400" cy="28851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How has precipitation, fire, and deforestation changed throughout the years?</a:t>
            </a:r>
            <a:endParaRPr sz="2000">
              <a:solidFill>
                <a:srgbClr val="FFFFFF"/>
              </a:solidFill>
              <a:latin typeface="Proxima Nova"/>
              <a:ea typeface="Proxima Nova"/>
              <a:cs typeface="Proxima Nova"/>
              <a:sym typeface="Proxima Nova"/>
            </a:endParaRPr>
          </a:p>
          <a:p>
            <a:pPr marL="457200" lvl="0" indent="0" algn="l" rtl="0">
              <a:lnSpc>
                <a:spcPct val="115000"/>
              </a:lnSpc>
              <a:spcBef>
                <a:spcPts val="1600"/>
              </a:spcBef>
              <a:spcAft>
                <a:spcPts val="0"/>
              </a:spcAft>
              <a:buNone/>
            </a:pPr>
            <a:endParaRPr sz="2000">
              <a:solidFill>
                <a:srgbClr val="FFFFFF"/>
              </a:solidFill>
              <a:latin typeface="Proxima Nova"/>
              <a:ea typeface="Proxima Nova"/>
              <a:cs typeface="Proxima Nova"/>
              <a:sym typeface="Proxima Nova"/>
            </a:endParaRPr>
          </a:p>
          <a:p>
            <a:pPr marL="457200" lvl="0" indent="-355600" algn="l" rtl="0">
              <a:lnSpc>
                <a:spcPct val="115000"/>
              </a:lnSpc>
              <a:spcBef>
                <a:spcPts val="160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What are limitations with our data?</a:t>
            </a:r>
            <a:endParaRPr sz="2000">
              <a:solidFill>
                <a:srgbClr val="FFFFFF"/>
              </a:solidFill>
              <a:latin typeface="Proxima Nova"/>
              <a:ea typeface="Proxima Nova"/>
              <a:cs typeface="Proxima Nova"/>
              <a:sym typeface="Proxima Nova"/>
            </a:endParaRPr>
          </a:p>
          <a:p>
            <a:pPr marL="457200" lvl="0" indent="0" algn="l" rtl="0">
              <a:lnSpc>
                <a:spcPct val="115000"/>
              </a:lnSpc>
              <a:spcBef>
                <a:spcPts val="1600"/>
              </a:spcBef>
              <a:spcAft>
                <a:spcPts val="0"/>
              </a:spcAft>
              <a:buNone/>
            </a:pPr>
            <a:endParaRPr sz="2000">
              <a:solidFill>
                <a:srgbClr val="FFFFFF"/>
              </a:solidFill>
              <a:latin typeface="Proxima Nova"/>
              <a:ea typeface="Proxima Nova"/>
              <a:cs typeface="Proxima Nova"/>
              <a:sym typeface="Proxima Nova"/>
            </a:endParaRPr>
          </a:p>
          <a:p>
            <a:pPr marL="457200" lvl="0" indent="-355600" algn="l" rtl="0">
              <a:lnSpc>
                <a:spcPct val="115000"/>
              </a:lnSpc>
              <a:spcBef>
                <a:spcPts val="160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What are the correlations between precipitation, fire, and deforestation?  ...Are there any?</a:t>
            </a:r>
            <a:endParaRPr sz="2000">
              <a:solidFill>
                <a:srgbClr val="FFFFFF"/>
              </a:solidFill>
              <a:latin typeface="Proxima Nova"/>
              <a:ea typeface="Proxima Nova"/>
              <a:cs typeface="Proxima Nova"/>
              <a:sym typeface="Proxima Nov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3"/>
        <p:cNvGrpSpPr/>
        <p:nvPr/>
      </p:nvGrpSpPr>
      <p:grpSpPr>
        <a:xfrm>
          <a:off x="0" y="0"/>
          <a:ext cx="0" cy="0"/>
          <a:chOff x="0" y="0"/>
          <a:chExt cx="0" cy="0"/>
        </a:xfrm>
      </p:grpSpPr>
      <p:pic>
        <p:nvPicPr>
          <p:cNvPr id="204" name="Google Shape;204;p32"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05" name="Google Shape;205;p32"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pic>
        <p:nvPicPr>
          <p:cNvPr id="206" name="Google Shape;206;p32"/>
          <p:cNvPicPr preferRelativeResize="0"/>
          <p:nvPr/>
        </p:nvPicPr>
        <p:blipFill>
          <a:blip r:embed="rId5">
            <a:alphaModFix/>
          </a:blip>
          <a:stretch>
            <a:fillRect/>
          </a:stretch>
        </p:blipFill>
        <p:spPr>
          <a:xfrm>
            <a:off x="1176975" y="776450"/>
            <a:ext cx="6982424" cy="4125001"/>
          </a:xfrm>
          <a:prstGeom prst="rect">
            <a:avLst/>
          </a:prstGeom>
          <a:noFill/>
          <a:ln>
            <a:noFill/>
          </a:ln>
        </p:spPr>
      </p:pic>
      <p:sp>
        <p:nvSpPr>
          <p:cNvPr id="207" name="Google Shape;207;p32"/>
          <p:cNvSpPr txBox="1">
            <a:spLocks noGrp="1"/>
          </p:cNvSpPr>
          <p:nvPr>
            <p:ph type="title" idx="4294967295"/>
          </p:nvPr>
        </p:nvSpPr>
        <p:spPr>
          <a:xfrm>
            <a:off x="212075" y="198951"/>
            <a:ext cx="8520600" cy="57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Heat Map: Legal Amazon Deforestation</a:t>
            </a:r>
            <a:endParaRPr>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1"/>
        <p:cNvGrpSpPr/>
        <p:nvPr/>
      </p:nvGrpSpPr>
      <p:grpSpPr>
        <a:xfrm>
          <a:off x="0" y="0"/>
          <a:ext cx="0" cy="0"/>
          <a:chOff x="0" y="0"/>
          <a:chExt cx="0" cy="0"/>
        </a:xfrm>
      </p:grpSpPr>
      <p:pic>
        <p:nvPicPr>
          <p:cNvPr id="212" name="Google Shape;212;p33"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13" name="Google Shape;213;p33"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pic>
        <p:nvPicPr>
          <p:cNvPr id="214" name="Google Shape;214;p33"/>
          <p:cNvPicPr preferRelativeResize="0"/>
          <p:nvPr/>
        </p:nvPicPr>
        <p:blipFill>
          <a:blip r:embed="rId5">
            <a:alphaModFix/>
          </a:blip>
          <a:stretch>
            <a:fillRect/>
          </a:stretch>
        </p:blipFill>
        <p:spPr>
          <a:xfrm>
            <a:off x="762000" y="190500"/>
            <a:ext cx="7620000" cy="4762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8"/>
        <p:cNvGrpSpPr/>
        <p:nvPr/>
      </p:nvGrpSpPr>
      <p:grpSpPr>
        <a:xfrm>
          <a:off x="0" y="0"/>
          <a:ext cx="0" cy="0"/>
          <a:chOff x="0" y="0"/>
          <a:chExt cx="0" cy="0"/>
        </a:xfrm>
      </p:grpSpPr>
      <p:pic>
        <p:nvPicPr>
          <p:cNvPr id="219" name="Google Shape;219;p34"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20" name="Google Shape;220;p34"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221" name="Google Shape;221;p34"/>
          <p:cNvSpPr txBox="1">
            <a:spLocks noGrp="1"/>
          </p:cNvSpPr>
          <p:nvPr>
            <p:ph type="title" idx="4294967295"/>
          </p:nvPr>
        </p:nvSpPr>
        <p:spPr>
          <a:xfrm>
            <a:off x="537350" y="591802"/>
            <a:ext cx="8520600" cy="131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Fire x Deforestation in Legal Amazon per State</a:t>
            </a:r>
            <a:endParaRPr sz="2400">
              <a:solidFill>
                <a:srgbClr val="FFFFFF"/>
              </a:solidFill>
            </a:endParaRPr>
          </a:p>
        </p:txBody>
      </p:sp>
      <p:pic>
        <p:nvPicPr>
          <p:cNvPr id="222" name="Google Shape;222;p34"/>
          <p:cNvPicPr preferRelativeResize="0"/>
          <p:nvPr/>
        </p:nvPicPr>
        <p:blipFill>
          <a:blip r:embed="rId5">
            <a:alphaModFix/>
          </a:blip>
          <a:stretch>
            <a:fillRect/>
          </a:stretch>
        </p:blipFill>
        <p:spPr>
          <a:xfrm>
            <a:off x="1155587" y="1152475"/>
            <a:ext cx="6832825" cy="3416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6"/>
        <p:cNvGrpSpPr/>
        <p:nvPr/>
      </p:nvGrpSpPr>
      <p:grpSpPr>
        <a:xfrm>
          <a:off x="0" y="0"/>
          <a:ext cx="0" cy="0"/>
          <a:chOff x="0" y="0"/>
          <a:chExt cx="0" cy="0"/>
        </a:xfrm>
      </p:grpSpPr>
      <p:pic>
        <p:nvPicPr>
          <p:cNvPr id="227" name="Google Shape;227;p35"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28" name="Google Shape;228;p35"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pic>
        <p:nvPicPr>
          <p:cNvPr id="229" name="Google Shape;229;p35"/>
          <p:cNvPicPr preferRelativeResize="0"/>
          <p:nvPr/>
        </p:nvPicPr>
        <p:blipFill>
          <a:blip r:embed="rId5">
            <a:alphaModFix/>
          </a:blip>
          <a:stretch>
            <a:fillRect/>
          </a:stretch>
        </p:blipFill>
        <p:spPr>
          <a:xfrm>
            <a:off x="762900" y="1544500"/>
            <a:ext cx="4327425" cy="2897125"/>
          </a:xfrm>
          <a:prstGeom prst="rect">
            <a:avLst/>
          </a:prstGeom>
          <a:noFill/>
          <a:ln>
            <a:noFill/>
          </a:ln>
        </p:spPr>
      </p:pic>
      <p:sp>
        <p:nvSpPr>
          <p:cNvPr id="230" name="Google Shape;230;p35"/>
          <p:cNvSpPr txBox="1"/>
          <p:nvPr/>
        </p:nvSpPr>
        <p:spPr>
          <a:xfrm>
            <a:off x="5565000" y="2300650"/>
            <a:ext cx="2386200" cy="13848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Proxima Nova"/>
                <a:ea typeface="Proxima Nova"/>
                <a:cs typeface="Proxima Nova"/>
                <a:sym typeface="Proxima Nova"/>
              </a:rPr>
              <a:t>Slope: 0.136</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a:latin typeface="Proxima Nova"/>
                <a:ea typeface="Proxima Nova"/>
                <a:cs typeface="Proxima Nova"/>
                <a:sym typeface="Proxima Nova"/>
              </a:rPr>
              <a:t>R-Squared: 0.873</a:t>
            </a:r>
            <a:endParaRPr>
              <a:latin typeface="Proxima Nova"/>
              <a:ea typeface="Proxima Nova"/>
              <a:cs typeface="Proxima Nova"/>
              <a:sym typeface="Proxima Nova"/>
            </a:endParaRPr>
          </a:p>
          <a:p>
            <a:pPr marL="0" lvl="0" indent="0" algn="l" rtl="0">
              <a:spcBef>
                <a:spcPts val="0"/>
              </a:spcBef>
              <a:spcAft>
                <a:spcPts val="0"/>
              </a:spcAft>
              <a:buNone/>
            </a:pPr>
            <a:endParaRPr>
              <a:latin typeface="Proxima Nova"/>
              <a:ea typeface="Proxima Nova"/>
              <a:cs typeface="Proxima Nova"/>
              <a:sym typeface="Proxima Nova"/>
            </a:endParaRPr>
          </a:p>
          <a:p>
            <a:pPr marL="0" lvl="0" indent="0" algn="l" rtl="0">
              <a:spcBef>
                <a:spcPts val="0"/>
              </a:spcBef>
              <a:spcAft>
                <a:spcPts val="0"/>
              </a:spcAft>
              <a:buNone/>
            </a:pPr>
            <a:r>
              <a:rPr lang="en">
                <a:latin typeface="Proxima Nova"/>
                <a:ea typeface="Proxima Nova"/>
                <a:cs typeface="Proxima Nova"/>
                <a:sym typeface="Proxima Nova"/>
              </a:rPr>
              <a:t>Pearson’s Correlation Coefficient: 0.889</a:t>
            </a:r>
            <a:endParaRPr>
              <a:latin typeface="Proxima Nova"/>
              <a:ea typeface="Proxima Nova"/>
              <a:cs typeface="Proxima Nova"/>
              <a:sym typeface="Proxima Nova"/>
            </a:endParaRPr>
          </a:p>
        </p:txBody>
      </p:sp>
      <p:sp>
        <p:nvSpPr>
          <p:cNvPr id="231" name="Google Shape;231;p35"/>
          <p:cNvSpPr txBox="1"/>
          <p:nvPr/>
        </p:nvSpPr>
        <p:spPr>
          <a:xfrm>
            <a:off x="762900" y="666150"/>
            <a:ext cx="7188300" cy="6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Correlation: Fire and Deforestation</a:t>
            </a:r>
            <a:endParaRPr sz="2800">
              <a:solidFill>
                <a:srgbClr val="FFFFFF"/>
              </a:solidFill>
              <a:latin typeface="Proxima Nova"/>
              <a:ea typeface="Proxima Nova"/>
              <a:cs typeface="Proxima Nova"/>
              <a:sym typeface="Proxima Nov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5"/>
        <p:cNvGrpSpPr/>
        <p:nvPr/>
      </p:nvGrpSpPr>
      <p:grpSpPr>
        <a:xfrm>
          <a:off x="0" y="0"/>
          <a:ext cx="0" cy="0"/>
          <a:chOff x="0" y="0"/>
          <a:chExt cx="0" cy="0"/>
        </a:xfrm>
      </p:grpSpPr>
      <p:pic>
        <p:nvPicPr>
          <p:cNvPr id="236" name="Google Shape;236;p36"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37" name="Google Shape;237;p36"/>
          <p:cNvPicPr preferRelativeResize="0"/>
          <p:nvPr/>
        </p:nvPicPr>
        <p:blipFill>
          <a:blip r:embed="rId4">
            <a:alphaModFix/>
          </a:blip>
          <a:stretch>
            <a:fillRect/>
          </a:stretch>
        </p:blipFill>
        <p:spPr>
          <a:xfrm>
            <a:off x="997550" y="970650"/>
            <a:ext cx="7148902" cy="3938476"/>
          </a:xfrm>
          <a:prstGeom prst="rect">
            <a:avLst/>
          </a:prstGeom>
          <a:noFill/>
          <a:ln>
            <a:noFill/>
          </a:ln>
        </p:spPr>
      </p:pic>
      <p:pic>
        <p:nvPicPr>
          <p:cNvPr id="238" name="Google Shape;238;p36" descr="003.png"/>
          <p:cNvPicPr preferRelativeResize="0"/>
          <p:nvPr/>
        </p:nvPicPr>
        <p:blipFill rotWithShape="1">
          <a:blip r:embed="rId5">
            <a:alphaModFix/>
          </a:blip>
          <a:srcRect b="46004"/>
          <a:stretch/>
        </p:blipFill>
        <p:spPr>
          <a:xfrm flipH="1">
            <a:off x="0" y="0"/>
            <a:ext cx="9144000" cy="27774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2"/>
        <p:cNvGrpSpPr/>
        <p:nvPr/>
      </p:nvGrpSpPr>
      <p:grpSpPr>
        <a:xfrm>
          <a:off x="0" y="0"/>
          <a:ext cx="0" cy="0"/>
          <a:chOff x="0" y="0"/>
          <a:chExt cx="0" cy="0"/>
        </a:xfrm>
      </p:grpSpPr>
      <p:pic>
        <p:nvPicPr>
          <p:cNvPr id="243" name="Google Shape;243;p37"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44" name="Google Shape;244;p37"/>
          <p:cNvPicPr preferRelativeResize="0"/>
          <p:nvPr/>
        </p:nvPicPr>
        <p:blipFill>
          <a:blip r:embed="rId4">
            <a:alphaModFix/>
          </a:blip>
          <a:stretch>
            <a:fillRect/>
          </a:stretch>
        </p:blipFill>
        <p:spPr>
          <a:xfrm>
            <a:off x="241425" y="1188350"/>
            <a:ext cx="5568251" cy="3712151"/>
          </a:xfrm>
          <a:prstGeom prst="rect">
            <a:avLst/>
          </a:prstGeom>
          <a:noFill/>
          <a:ln>
            <a:noFill/>
          </a:ln>
        </p:spPr>
      </p:pic>
      <p:pic>
        <p:nvPicPr>
          <p:cNvPr id="245" name="Google Shape;245;p37" descr="003.png"/>
          <p:cNvPicPr preferRelativeResize="0"/>
          <p:nvPr/>
        </p:nvPicPr>
        <p:blipFill rotWithShape="1">
          <a:blip r:embed="rId5">
            <a:alphaModFix/>
          </a:blip>
          <a:srcRect b="46004"/>
          <a:stretch/>
        </p:blipFill>
        <p:spPr>
          <a:xfrm flipH="1">
            <a:off x="0" y="0"/>
            <a:ext cx="9144000" cy="2777400"/>
          </a:xfrm>
          <a:prstGeom prst="rect">
            <a:avLst/>
          </a:prstGeom>
          <a:noFill/>
          <a:ln>
            <a:noFill/>
          </a:ln>
        </p:spPr>
      </p:pic>
      <p:sp>
        <p:nvSpPr>
          <p:cNvPr id="246" name="Google Shape;246;p37"/>
          <p:cNvSpPr txBox="1"/>
          <p:nvPr/>
        </p:nvSpPr>
        <p:spPr>
          <a:xfrm>
            <a:off x="6087075" y="2571750"/>
            <a:ext cx="2138400" cy="4179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highlight>
                  <a:srgbClr val="FFFFFF"/>
                </a:highlight>
              </a:rPr>
              <a:t>R-squared :    0.772</a:t>
            </a:r>
            <a:endParaRPr>
              <a:latin typeface="Proxima Nova"/>
              <a:ea typeface="Proxima Nova"/>
              <a:cs typeface="Proxima Nova"/>
              <a:sym typeface="Proxima Nova"/>
            </a:endParaRPr>
          </a:p>
        </p:txBody>
      </p:sp>
      <p:sp>
        <p:nvSpPr>
          <p:cNvPr id="247" name="Google Shape;247;p37"/>
          <p:cNvSpPr txBox="1"/>
          <p:nvPr/>
        </p:nvSpPr>
        <p:spPr>
          <a:xfrm>
            <a:off x="46250" y="556925"/>
            <a:ext cx="88263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lt1"/>
                </a:solidFill>
                <a:latin typeface="Proxima Nova"/>
                <a:ea typeface="Proxima Nova"/>
                <a:cs typeface="Proxima Nova"/>
                <a:sym typeface="Proxima Nova"/>
              </a:rPr>
              <a:t>Correlation: Fire and Deforestation</a:t>
            </a:r>
            <a:endParaRPr sz="2800">
              <a:solidFill>
                <a:schemeClr val="lt1"/>
              </a:solidFill>
              <a:latin typeface="Proxima Nova"/>
              <a:ea typeface="Proxima Nova"/>
              <a:cs typeface="Proxima Nova"/>
              <a:sym typeface="Proxima Nov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51"/>
        <p:cNvGrpSpPr/>
        <p:nvPr/>
      </p:nvGrpSpPr>
      <p:grpSpPr>
        <a:xfrm>
          <a:off x="0" y="0"/>
          <a:ext cx="0" cy="0"/>
          <a:chOff x="0" y="0"/>
          <a:chExt cx="0" cy="0"/>
        </a:xfrm>
      </p:grpSpPr>
      <p:pic>
        <p:nvPicPr>
          <p:cNvPr id="252" name="Google Shape;252;p38"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53" name="Google Shape;253;p38"/>
          <p:cNvPicPr preferRelativeResize="0"/>
          <p:nvPr/>
        </p:nvPicPr>
        <p:blipFill>
          <a:blip r:embed="rId4">
            <a:alphaModFix/>
          </a:blip>
          <a:stretch>
            <a:fillRect/>
          </a:stretch>
        </p:blipFill>
        <p:spPr>
          <a:xfrm>
            <a:off x="980225" y="239838"/>
            <a:ext cx="6995724" cy="4663825"/>
          </a:xfrm>
          <a:prstGeom prst="rect">
            <a:avLst/>
          </a:prstGeom>
          <a:noFill/>
          <a:ln>
            <a:noFill/>
          </a:ln>
        </p:spPr>
      </p:pic>
      <p:pic>
        <p:nvPicPr>
          <p:cNvPr id="254" name="Google Shape;254;p38" descr="003.png"/>
          <p:cNvPicPr preferRelativeResize="0"/>
          <p:nvPr/>
        </p:nvPicPr>
        <p:blipFill rotWithShape="1">
          <a:blip r:embed="rId5">
            <a:alphaModFix/>
          </a:blip>
          <a:srcRect b="46004"/>
          <a:stretch/>
        </p:blipFill>
        <p:spPr>
          <a:xfrm flipH="1">
            <a:off x="0" y="0"/>
            <a:ext cx="9144000" cy="2777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58"/>
        <p:cNvGrpSpPr/>
        <p:nvPr/>
      </p:nvGrpSpPr>
      <p:grpSpPr>
        <a:xfrm>
          <a:off x="0" y="0"/>
          <a:ext cx="0" cy="0"/>
          <a:chOff x="0" y="0"/>
          <a:chExt cx="0" cy="0"/>
        </a:xfrm>
      </p:grpSpPr>
      <p:pic>
        <p:nvPicPr>
          <p:cNvPr id="259" name="Google Shape;259;p39"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60" name="Google Shape;260;p39"/>
          <p:cNvPicPr preferRelativeResize="0"/>
          <p:nvPr/>
        </p:nvPicPr>
        <p:blipFill>
          <a:blip r:embed="rId4">
            <a:alphaModFix/>
          </a:blip>
          <a:stretch>
            <a:fillRect/>
          </a:stretch>
        </p:blipFill>
        <p:spPr>
          <a:xfrm>
            <a:off x="919875" y="280288"/>
            <a:ext cx="6874376" cy="4582924"/>
          </a:xfrm>
          <a:prstGeom prst="rect">
            <a:avLst/>
          </a:prstGeom>
          <a:noFill/>
          <a:ln>
            <a:noFill/>
          </a:ln>
        </p:spPr>
      </p:pic>
      <p:pic>
        <p:nvPicPr>
          <p:cNvPr id="261" name="Google Shape;261;p39" descr="003.png"/>
          <p:cNvPicPr preferRelativeResize="0"/>
          <p:nvPr/>
        </p:nvPicPr>
        <p:blipFill rotWithShape="1">
          <a:blip r:embed="rId5">
            <a:alphaModFix/>
          </a:blip>
          <a:srcRect b="46004"/>
          <a:stretch/>
        </p:blipFill>
        <p:spPr>
          <a:xfrm flipH="1">
            <a:off x="0" y="0"/>
            <a:ext cx="9144000" cy="2777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5"/>
        <p:cNvGrpSpPr/>
        <p:nvPr/>
      </p:nvGrpSpPr>
      <p:grpSpPr>
        <a:xfrm>
          <a:off x="0" y="0"/>
          <a:ext cx="0" cy="0"/>
          <a:chOff x="0" y="0"/>
          <a:chExt cx="0" cy="0"/>
        </a:xfrm>
      </p:grpSpPr>
      <p:pic>
        <p:nvPicPr>
          <p:cNvPr id="266" name="Google Shape;266;p40"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67" name="Google Shape;267;p40" descr="004.png"/>
          <p:cNvPicPr preferRelativeResize="0"/>
          <p:nvPr/>
        </p:nvPicPr>
        <p:blipFill rotWithShape="1">
          <a:blip r:embed="rId4">
            <a:alphaModFix/>
          </a:blip>
          <a:srcRect/>
          <a:stretch/>
        </p:blipFill>
        <p:spPr>
          <a:xfrm>
            <a:off x="0" y="18"/>
            <a:ext cx="9144000" cy="5143500"/>
          </a:xfrm>
          <a:prstGeom prst="rect">
            <a:avLst/>
          </a:prstGeom>
          <a:noFill/>
          <a:ln>
            <a:noFill/>
          </a:ln>
        </p:spPr>
      </p:pic>
      <p:sp>
        <p:nvSpPr>
          <p:cNvPr id="268" name="Google Shape;268;p40"/>
          <p:cNvSpPr txBox="1"/>
          <p:nvPr/>
        </p:nvSpPr>
        <p:spPr>
          <a:xfrm>
            <a:off x="2484750" y="1048325"/>
            <a:ext cx="4174500" cy="62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b="1">
                <a:solidFill>
                  <a:srgbClr val="FFFFFF"/>
                </a:solidFill>
                <a:latin typeface="Proxima Nova"/>
                <a:ea typeface="Proxima Nova"/>
                <a:cs typeface="Proxima Nova"/>
                <a:sym typeface="Proxima Nova"/>
              </a:rPr>
              <a:t>Data sources and APIs</a:t>
            </a:r>
            <a:endParaRPr sz="2800" b="1">
              <a:solidFill>
                <a:srgbClr val="FFFFFF"/>
              </a:solidFill>
              <a:latin typeface="Proxima Nova"/>
              <a:ea typeface="Proxima Nova"/>
              <a:cs typeface="Proxima Nova"/>
              <a:sym typeface="Proxima Nova"/>
            </a:endParaRPr>
          </a:p>
        </p:txBody>
      </p:sp>
      <p:sp>
        <p:nvSpPr>
          <p:cNvPr id="269" name="Google Shape;269;p40"/>
          <p:cNvSpPr txBox="1"/>
          <p:nvPr/>
        </p:nvSpPr>
        <p:spPr>
          <a:xfrm>
            <a:off x="605250" y="1863575"/>
            <a:ext cx="7933500" cy="25344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EFEFEF"/>
              </a:buClr>
              <a:buSzPts val="1800"/>
              <a:buChar char="●"/>
            </a:pPr>
            <a:r>
              <a:rPr lang="en" sz="1800">
                <a:solidFill>
                  <a:srgbClr val="EFEFEF"/>
                </a:solidFill>
              </a:rPr>
              <a:t>Data Sources</a:t>
            </a:r>
            <a:endParaRPr sz="1800">
              <a:solidFill>
                <a:srgbClr val="EFEFEF"/>
              </a:solidFill>
            </a:endParaRPr>
          </a:p>
          <a:p>
            <a:pPr marL="914400" lvl="1" indent="-342900" algn="l" rtl="0">
              <a:spcBef>
                <a:spcPts val="0"/>
              </a:spcBef>
              <a:spcAft>
                <a:spcPts val="0"/>
              </a:spcAft>
              <a:buClr>
                <a:srgbClr val="EFEFEF"/>
              </a:buClr>
              <a:buSzPts val="1800"/>
              <a:buChar char="○"/>
            </a:pPr>
            <a:r>
              <a:rPr lang="en" sz="1800">
                <a:solidFill>
                  <a:srgbClr val="EFEFEF"/>
                </a:solidFill>
              </a:rPr>
              <a:t>TerraBrasilis - Deforestation data - </a:t>
            </a:r>
            <a:r>
              <a:rPr lang="en" u="sng">
                <a:solidFill>
                  <a:srgbClr val="0000FF"/>
                </a:solidFill>
                <a:hlinkClick r:id="rId5"/>
              </a:rPr>
              <a:t>http://terrabrasilis.dpi.inpe.br/</a:t>
            </a:r>
            <a:endParaRPr>
              <a:solidFill>
                <a:srgbClr val="0000FF"/>
              </a:solidFill>
            </a:endParaRPr>
          </a:p>
          <a:p>
            <a:pPr marL="914400" lvl="1" indent="-342900" algn="l" rtl="0">
              <a:spcBef>
                <a:spcPts val="0"/>
              </a:spcBef>
              <a:spcAft>
                <a:spcPts val="0"/>
              </a:spcAft>
              <a:buClr>
                <a:srgbClr val="EFEFEF"/>
              </a:buClr>
              <a:buSzPts val="1800"/>
              <a:buChar char="○"/>
            </a:pPr>
            <a:r>
              <a:rPr lang="en" sz="1800">
                <a:solidFill>
                  <a:srgbClr val="EFEFEF"/>
                </a:solidFill>
              </a:rPr>
              <a:t>Kaggle - Precipitation - </a:t>
            </a:r>
            <a:r>
              <a:rPr lang="en" u="sng">
                <a:solidFill>
                  <a:srgbClr val="0000FF"/>
                </a:solidFill>
                <a:hlinkClick r:id="rId6"/>
              </a:rPr>
              <a:t>https://www.kaggle.com/fabiopotsch/precipitation-in-brazil</a:t>
            </a:r>
            <a:endParaRPr>
              <a:solidFill>
                <a:srgbClr val="0000FF"/>
              </a:solidFill>
            </a:endParaRPr>
          </a:p>
          <a:p>
            <a:pPr marL="914400" lvl="1" indent="-342900" algn="l" rtl="0">
              <a:spcBef>
                <a:spcPts val="0"/>
              </a:spcBef>
              <a:spcAft>
                <a:spcPts val="0"/>
              </a:spcAft>
              <a:buClr>
                <a:srgbClr val="EFEFEF"/>
              </a:buClr>
              <a:buSzPts val="1800"/>
              <a:buChar char="○"/>
            </a:pPr>
            <a:r>
              <a:rPr lang="en" sz="1800">
                <a:solidFill>
                  <a:srgbClr val="EFEFEF"/>
                </a:solidFill>
              </a:rPr>
              <a:t>Kaggle - Forest Fires -  </a:t>
            </a:r>
            <a:r>
              <a:rPr lang="en" u="sng">
                <a:solidFill>
                  <a:srgbClr val="0000FF"/>
                </a:solidFill>
                <a:hlinkClick r:id="rId7"/>
              </a:rPr>
              <a:t>https://www.kaggle.com/gustavomodelli/forest-fires-in-brazil</a:t>
            </a:r>
            <a:endParaRPr>
              <a:solidFill>
                <a:srgbClr val="0000FF"/>
              </a:solidFill>
              <a:latin typeface="Proxima Nova"/>
              <a:ea typeface="Proxima Nova"/>
              <a:cs typeface="Proxima Nova"/>
              <a:sym typeface="Proxima Nova"/>
            </a:endParaRPr>
          </a:p>
          <a:p>
            <a:pPr marL="0" lvl="0" indent="0" algn="l" rtl="0">
              <a:spcBef>
                <a:spcPts val="0"/>
              </a:spcBef>
              <a:spcAft>
                <a:spcPts val="0"/>
              </a:spcAft>
              <a:buNone/>
            </a:pPr>
            <a:endParaRPr sz="1800">
              <a:solidFill>
                <a:srgbClr val="0000FF"/>
              </a:solidFill>
              <a:latin typeface="Proxima Nova"/>
              <a:ea typeface="Proxima Nova"/>
              <a:cs typeface="Proxima Nova"/>
              <a:sym typeface="Proxima Nova"/>
            </a:endParaRPr>
          </a:p>
          <a:p>
            <a:pPr marL="457200" lvl="0" indent="-342900" algn="l" rtl="0">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API’s</a:t>
            </a:r>
            <a:endParaRPr sz="1800">
              <a:solidFill>
                <a:srgbClr val="FFFFFF"/>
              </a:solidFill>
              <a:latin typeface="Proxima Nova"/>
              <a:ea typeface="Proxima Nova"/>
              <a:cs typeface="Proxima Nova"/>
              <a:sym typeface="Proxima Nova"/>
            </a:endParaRPr>
          </a:p>
          <a:p>
            <a:pPr marL="914400" lvl="1" indent="-342900" algn="l" rtl="0">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Google Geo-location APIs  - </a:t>
            </a:r>
            <a:r>
              <a:rPr lang="en" u="sng">
                <a:solidFill>
                  <a:srgbClr val="0000FF"/>
                </a:solidFill>
                <a:latin typeface="Proxima Nova"/>
                <a:ea typeface="Proxima Nova"/>
                <a:cs typeface="Proxima Nova"/>
                <a:sym typeface="Proxima Nova"/>
                <a:hlinkClick r:id="rId8"/>
              </a:rPr>
              <a:t>https://cloud.google.com/maps-platform/</a:t>
            </a:r>
            <a:endParaRPr>
              <a:solidFill>
                <a:srgbClr val="0000FF"/>
              </a:solidFill>
              <a:latin typeface="Proxima Nova"/>
              <a:ea typeface="Proxima Nova"/>
              <a:cs typeface="Proxima Nova"/>
              <a:sym typeface="Proxima Nova"/>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273"/>
        <p:cNvGrpSpPr/>
        <p:nvPr/>
      </p:nvGrpSpPr>
      <p:grpSpPr>
        <a:xfrm>
          <a:off x="0" y="0"/>
          <a:ext cx="0" cy="0"/>
          <a:chOff x="0" y="0"/>
          <a:chExt cx="0" cy="0"/>
        </a:xfrm>
      </p:grpSpPr>
      <p:pic>
        <p:nvPicPr>
          <p:cNvPr id="274" name="Google Shape;274;p41"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75" name="Google Shape;275;p41" descr="004.png"/>
          <p:cNvPicPr preferRelativeResize="0"/>
          <p:nvPr/>
        </p:nvPicPr>
        <p:blipFill rotWithShape="1">
          <a:blip r:embed="rId4">
            <a:alphaModFix/>
          </a:blip>
          <a:srcRect/>
          <a:stretch/>
        </p:blipFill>
        <p:spPr>
          <a:xfrm>
            <a:off x="0" y="18"/>
            <a:ext cx="9144000" cy="5143500"/>
          </a:xfrm>
          <a:prstGeom prst="rect">
            <a:avLst/>
          </a:prstGeom>
          <a:noFill/>
          <a:ln>
            <a:noFill/>
          </a:ln>
        </p:spPr>
      </p:pic>
      <p:sp>
        <p:nvSpPr>
          <p:cNvPr id="276" name="Google Shape;276;p41"/>
          <p:cNvSpPr/>
          <p:nvPr/>
        </p:nvSpPr>
        <p:spPr>
          <a:xfrm>
            <a:off x="2928926" y="750081"/>
            <a:ext cx="71400" cy="6966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7" name="Google Shape;277;p41"/>
          <p:cNvSpPr/>
          <p:nvPr/>
        </p:nvSpPr>
        <p:spPr>
          <a:xfrm>
            <a:off x="3214678" y="939617"/>
            <a:ext cx="5143500" cy="346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2400" b="1">
                <a:solidFill>
                  <a:schemeClr val="lt1"/>
                </a:solidFill>
                <a:latin typeface="Rockwell"/>
                <a:ea typeface="Rockwell"/>
                <a:cs typeface="Rockwell"/>
                <a:sym typeface="Rockwell"/>
              </a:rPr>
              <a:t>Credits</a:t>
            </a:r>
            <a:endParaRPr sz="2400">
              <a:solidFill>
                <a:schemeClr val="lt1"/>
              </a:solidFill>
              <a:latin typeface="Rockwell"/>
              <a:ea typeface="Rockwell"/>
              <a:cs typeface="Rockwell"/>
              <a:sym typeface="Rockwell"/>
            </a:endParaRPr>
          </a:p>
        </p:txBody>
      </p:sp>
      <p:sp>
        <p:nvSpPr>
          <p:cNvPr id="278" name="Google Shape;278;p41"/>
          <p:cNvSpPr txBox="1">
            <a:spLocks noGrp="1"/>
          </p:cNvSpPr>
          <p:nvPr>
            <p:ph type="subTitle" idx="4294967295"/>
          </p:nvPr>
        </p:nvSpPr>
        <p:spPr>
          <a:xfrm>
            <a:off x="383170" y="1796293"/>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Shapes &amp; Icons</a:t>
            </a:r>
            <a:endParaRPr/>
          </a:p>
        </p:txBody>
      </p:sp>
      <p:sp>
        <p:nvSpPr>
          <p:cNvPr id="279" name="Google Shape;279;p41"/>
          <p:cNvSpPr txBox="1">
            <a:spLocks noGrp="1"/>
          </p:cNvSpPr>
          <p:nvPr>
            <p:ph type="subTitle" idx="4294967295"/>
          </p:nvPr>
        </p:nvSpPr>
        <p:spPr>
          <a:xfrm>
            <a:off x="3290770" y="1796293"/>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Backgrounds</a:t>
            </a:r>
            <a:endParaRPr/>
          </a:p>
        </p:txBody>
      </p:sp>
      <p:sp>
        <p:nvSpPr>
          <p:cNvPr id="280" name="Google Shape;280;p41"/>
          <p:cNvSpPr txBox="1">
            <a:spLocks noGrp="1"/>
          </p:cNvSpPr>
          <p:nvPr>
            <p:ph type="subTitle" idx="4294967295"/>
          </p:nvPr>
        </p:nvSpPr>
        <p:spPr>
          <a:xfrm>
            <a:off x="6198370" y="1796293"/>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Images</a:t>
            </a:r>
            <a:endParaRPr/>
          </a:p>
        </p:txBody>
      </p:sp>
      <p:sp>
        <p:nvSpPr>
          <p:cNvPr id="281" name="Google Shape;281;p41"/>
          <p:cNvSpPr txBox="1"/>
          <p:nvPr/>
        </p:nvSpPr>
        <p:spPr>
          <a:xfrm>
            <a:off x="383170" y="2091493"/>
            <a:ext cx="2705400" cy="11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000" i="0" u="none" strike="noStrike" cap="none">
                <a:solidFill>
                  <a:schemeClr val="lt1"/>
                </a:solidFill>
                <a:latin typeface="Rockwell"/>
                <a:ea typeface="Rockwell"/>
                <a:cs typeface="Rockwell"/>
                <a:sym typeface="Rockwell"/>
              </a:rPr>
              <a:t>Vectorial Shapes in this Template were created by </a:t>
            </a:r>
            <a:r>
              <a:rPr lang="en" sz="1000">
                <a:solidFill>
                  <a:schemeClr val="lt1"/>
                </a:solidFill>
                <a:latin typeface="Rockwell"/>
                <a:ea typeface="Rockwell"/>
                <a:cs typeface="Rockwell"/>
                <a:sym typeface="Rockwell"/>
              </a:rPr>
              <a:t>Poweredtemplate.com </a:t>
            </a:r>
            <a:r>
              <a:rPr lang="en" sz="1000" i="0" u="none" strike="noStrike" cap="none">
                <a:solidFill>
                  <a:schemeClr val="lt1"/>
                </a:solidFill>
                <a:latin typeface="Rockwell"/>
                <a:ea typeface="Rockwell"/>
                <a:cs typeface="Rockwell"/>
                <a:sym typeface="Rockwell"/>
              </a:rPr>
              <a:t>and downloaded from </a:t>
            </a:r>
            <a:r>
              <a:rPr lang="en" sz="1000" b="1" i="0" u="sng" strike="noStrike" cap="none">
                <a:solidFill>
                  <a:schemeClr val="hlink"/>
                </a:solidFill>
                <a:latin typeface="Rockwell"/>
                <a:ea typeface="Rockwell"/>
                <a:cs typeface="Rockwell"/>
                <a:sym typeface="Rockwell"/>
                <a:hlinkClick r:id="rId5"/>
              </a:rPr>
              <a:t>FreePik.com</a:t>
            </a:r>
            <a:endParaRPr sz="1000" b="1" i="0" u="none" strike="noStrike" cap="none">
              <a:solidFill>
                <a:schemeClr val="lt1"/>
              </a:solidFill>
              <a:latin typeface="Rockwell"/>
              <a:ea typeface="Rockwell"/>
              <a:cs typeface="Rockwell"/>
              <a:sym typeface="Rockwell"/>
            </a:endParaRPr>
          </a:p>
          <a:p>
            <a:pPr marL="0" marR="0" lvl="0" indent="0" algn="l" rtl="0">
              <a:spcBef>
                <a:spcPts val="800"/>
              </a:spcBef>
              <a:spcAft>
                <a:spcPts val="0"/>
              </a:spcAft>
              <a:buNone/>
            </a:pPr>
            <a:r>
              <a:rPr lang="en" sz="1000" i="0" u="none" strike="noStrike" cap="none">
                <a:solidFill>
                  <a:schemeClr val="lt1"/>
                </a:solidFill>
                <a:latin typeface="Rockwell"/>
                <a:ea typeface="Rockwell"/>
                <a:cs typeface="Rockwell"/>
                <a:sym typeface="Rockwell"/>
              </a:rPr>
              <a:t>Icons in this Template are part of Google® Material Icons and </a:t>
            </a:r>
            <a:r>
              <a:rPr lang="en" sz="1000" b="1" u="sng">
                <a:solidFill>
                  <a:schemeClr val="hlink"/>
                </a:solidFill>
                <a:latin typeface="Rockwell"/>
                <a:ea typeface="Rockwell"/>
                <a:cs typeface="Rockwell"/>
                <a:sym typeface="Rockwell"/>
                <a:hlinkClick r:id="rId5"/>
              </a:rPr>
              <a:t>FreePik.com</a:t>
            </a:r>
            <a:endParaRPr sz="1000" b="1" i="0" u="none" strike="noStrike" cap="none">
              <a:solidFill>
                <a:schemeClr val="lt1"/>
              </a:solidFill>
              <a:latin typeface="Rockwell"/>
              <a:ea typeface="Rockwell"/>
              <a:cs typeface="Rockwell"/>
              <a:sym typeface="Rockwell"/>
            </a:endParaRPr>
          </a:p>
        </p:txBody>
      </p:sp>
      <p:sp>
        <p:nvSpPr>
          <p:cNvPr id="282" name="Google Shape;282;p41"/>
          <p:cNvSpPr txBox="1"/>
          <p:nvPr/>
        </p:nvSpPr>
        <p:spPr>
          <a:xfrm>
            <a:off x="3290770" y="2091493"/>
            <a:ext cx="2705400" cy="112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The backgrounds were created by Free Google Slides Templates. or using images from </a:t>
            </a:r>
            <a:r>
              <a:rPr lang="en" sz="1000" b="1" i="0" u="sng" strike="noStrike" cap="none">
                <a:solidFill>
                  <a:schemeClr val="hlink"/>
                </a:solidFill>
                <a:latin typeface="Rockwell"/>
                <a:ea typeface="Rockwell"/>
                <a:cs typeface="Rockwell"/>
                <a:sym typeface="Rockwell"/>
                <a:hlinkClick r:id="rId6"/>
              </a:rPr>
              <a:t>Pixabay.com</a:t>
            </a:r>
            <a:endParaRPr sz="1000" b="1" i="0" u="none" strike="noStrike" cap="none">
              <a:solidFill>
                <a:schemeClr val="lt1"/>
              </a:solidFill>
              <a:latin typeface="Rockwell"/>
              <a:ea typeface="Rockwell"/>
              <a:cs typeface="Rockwell"/>
              <a:sym typeface="Rockwell"/>
            </a:endParaRPr>
          </a:p>
        </p:txBody>
      </p:sp>
      <p:sp>
        <p:nvSpPr>
          <p:cNvPr id="283" name="Google Shape;283;p41"/>
          <p:cNvSpPr txBox="1"/>
          <p:nvPr/>
        </p:nvSpPr>
        <p:spPr>
          <a:xfrm>
            <a:off x="6198370" y="2091437"/>
            <a:ext cx="2705400" cy="112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Photos in this template were downloaded from </a:t>
            </a:r>
            <a:r>
              <a:rPr lang="en" sz="1000" b="1" i="0" u="sng" strike="noStrike" cap="none">
                <a:solidFill>
                  <a:schemeClr val="hlink"/>
                </a:solidFill>
                <a:latin typeface="Rockwell"/>
                <a:ea typeface="Rockwell"/>
                <a:cs typeface="Rockwell"/>
                <a:sym typeface="Rockwell"/>
                <a:hlinkClick r:id="rId6"/>
              </a:rPr>
              <a:t>pixabay.com</a:t>
            </a:r>
            <a:r>
              <a:rPr lang="en" sz="1000" b="1" i="0" u="none" strike="noStrike" cap="none">
                <a:solidFill>
                  <a:schemeClr val="lt1"/>
                </a:solidFill>
                <a:latin typeface="Rockwell"/>
                <a:ea typeface="Rockwell"/>
                <a:cs typeface="Rockwell"/>
                <a:sym typeface="Rockwell"/>
              </a:rPr>
              <a:t> </a:t>
            </a:r>
            <a:r>
              <a:rPr lang="en" sz="1000" i="0" u="none" strike="noStrike" cap="none">
                <a:solidFill>
                  <a:schemeClr val="lt1"/>
                </a:solidFill>
                <a:latin typeface="Rockwell"/>
                <a:ea typeface="Rockwell"/>
                <a:cs typeface="Rockwell"/>
                <a:sym typeface="Rockwell"/>
              </a:rPr>
              <a:t>Attribution is located in each slide notes and the Credits slide.</a:t>
            </a:r>
            <a:endParaRPr sz="1000" i="0" u="none" strike="noStrike" cap="none">
              <a:solidFill>
                <a:schemeClr val="lt1"/>
              </a:solidFill>
              <a:latin typeface="Rockwell"/>
              <a:ea typeface="Rockwell"/>
              <a:cs typeface="Rockwell"/>
              <a:sym typeface="Rockwell"/>
            </a:endParaRPr>
          </a:p>
        </p:txBody>
      </p:sp>
      <p:sp>
        <p:nvSpPr>
          <p:cNvPr id="284" name="Google Shape;284;p41"/>
          <p:cNvSpPr txBox="1">
            <a:spLocks noGrp="1"/>
          </p:cNvSpPr>
          <p:nvPr>
            <p:ph type="subTitle" idx="4294967295"/>
          </p:nvPr>
        </p:nvSpPr>
        <p:spPr>
          <a:xfrm>
            <a:off x="383170" y="3457226"/>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Fonts</a:t>
            </a:r>
            <a:endParaRPr/>
          </a:p>
        </p:txBody>
      </p:sp>
      <p:sp>
        <p:nvSpPr>
          <p:cNvPr id="285" name="Google Shape;285;p41"/>
          <p:cNvSpPr txBox="1">
            <a:spLocks noGrp="1"/>
          </p:cNvSpPr>
          <p:nvPr>
            <p:ph type="subTitle" idx="4294967295"/>
          </p:nvPr>
        </p:nvSpPr>
        <p:spPr>
          <a:xfrm>
            <a:off x="3357554" y="3457226"/>
            <a:ext cx="2705400" cy="295200"/>
          </a:xfrm>
          <a:prstGeom prst="rect">
            <a:avLst/>
          </a:prstGeom>
          <a:noFill/>
          <a:ln>
            <a:noFill/>
          </a:ln>
        </p:spPr>
        <p:txBody>
          <a:bodyPr spcFirstLastPara="1" wrap="square" lIns="91425" tIns="91425" rIns="91425" bIns="91425" anchor="ctr" anchorCtr="0">
            <a:noAutofit/>
          </a:bodyPr>
          <a:lstStyle/>
          <a:p>
            <a:pPr marL="342900" marR="0" lvl="0" indent="-342900" algn="l" rtl="0">
              <a:spcBef>
                <a:spcPts val="0"/>
              </a:spcBef>
              <a:spcAft>
                <a:spcPts val="1600"/>
              </a:spcAft>
              <a:buClr>
                <a:schemeClr val="lt1"/>
              </a:buClr>
              <a:buFont typeface="Arial"/>
              <a:buNone/>
            </a:pPr>
            <a:r>
              <a:rPr lang="en" sz="2400" b="0" i="0" u="none" strike="noStrike" cap="none">
                <a:solidFill>
                  <a:schemeClr val="lt1"/>
                </a:solidFill>
                <a:latin typeface="Rockwell"/>
                <a:ea typeface="Rockwell"/>
                <a:cs typeface="Rockwell"/>
                <a:sym typeface="Rockwell"/>
              </a:rPr>
              <a:t>Trademarks</a:t>
            </a:r>
            <a:endParaRPr/>
          </a:p>
        </p:txBody>
      </p:sp>
      <p:sp>
        <p:nvSpPr>
          <p:cNvPr id="286" name="Google Shape;286;p41"/>
          <p:cNvSpPr txBox="1"/>
          <p:nvPr/>
        </p:nvSpPr>
        <p:spPr>
          <a:xfrm>
            <a:off x="3357554" y="3752370"/>
            <a:ext cx="5143500" cy="112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Microsoft® and PowerPoint® are trademarks or registered trademarks of Microsoft Corporation.</a:t>
            </a:r>
            <a:endParaRPr sz="1000"/>
          </a:p>
          <a:p>
            <a:pPr marL="0" marR="0" lvl="0" indent="0" algn="l" rtl="0">
              <a:lnSpc>
                <a:spcPct val="100000"/>
              </a:lnSpc>
              <a:spcBef>
                <a:spcPts val="0"/>
              </a:spcBef>
              <a:spcAft>
                <a:spcPts val="0"/>
              </a:spcAft>
              <a:buClr>
                <a:schemeClr val="dk1"/>
              </a:buClr>
              <a:buFont typeface="Arial"/>
              <a:buNone/>
            </a:pPr>
            <a:endParaRPr sz="1000" i="0" u="none" strike="noStrike" cap="none">
              <a:solidFill>
                <a:schemeClr val="lt1"/>
              </a:solidFill>
              <a:latin typeface="Rockwell"/>
              <a:ea typeface="Rockwell"/>
              <a:cs typeface="Rockwell"/>
              <a:sym typeface="Rockwell"/>
            </a:endParaRPr>
          </a:p>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 2015 Google Inc, used with permission. Google and the Google logo are registered trademarks of Google Inc.</a:t>
            </a:r>
            <a:endParaRPr sz="1000"/>
          </a:p>
          <a:p>
            <a:pPr marL="0" marR="0" lvl="0" indent="0" algn="l" rtl="0">
              <a:lnSpc>
                <a:spcPct val="100000"/>
              </a:lnSpc>
              <a:spcBef>
                <a:spcPts val="0"/>
              </a:spcBef>
              <a:spcAft>
                <a:spcPts val="0"/>
              </a:spcAft>
              <a:buClr>
                <a:schemeClr val="dk1"/>
              </a:buClr>
              <a:buFont typeface="Arial"/>
              <a:buNone/>
            </a:pPr>
            <a:endParaRPr sz="1000" i="0" u="none" strike="noStrike" cap="none">
              <a:solidFill>
                <a:schemeClr val="lt1"/>
              </a:solidFill>
              <a:latin typeface="Rockwell"/>
              <a:ea typeface="Rockwell"/>
              <a:cs typeface="Rockwell"/>
              <a:sym typeface="Rockwell"/>
            </a:endParaRPr>
          </a:p>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Google Drive® is a registered trademark of Google Inc.</a:t>
            </a:r>
            <a:endParaRPr sz="1000" i="0" u="none" strike="noStrike" cap="none">
              <a:solidFill>
                <a:schemeClr val="lt1"/>
              </a:solidFill>
              <a:latin typeface="Rockwell"/>
              <a:ea typeface="Rockwell"/>
              <a:cs typeface="Rockwell"/>
              <a:sym typeface="Rockwell"/>
            </a:endParaRPr>
          </a:p>
        </p:txBody>
      </p:sp>
      <p:sp>
        <p:nvSpPr>
          <p:cNvPr id="287" name="Google Shape;287;p41"/>
          <p:cNvSpPr txBox="1"/>
          <p:nvPr/>
        </p:nvSpPr>
        <p:spPr>
          <a:xfrm>
            <a:off x="383170" y="3752426"/>
            <a:ext cx="2705400" cy="112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The fonts used in this template are taken from </a:t>
            </a:r>
            <a:r>
              <a:rPr lang="en" sz="1000">
                <a:solidFill>
                  <a:schemeClr val="lt1"/>
                </a:solidFill>
                <a:latin typeface="Rockwell"/>
                <a:ea typeface="Rockwell"/>
                <a:cs typeface="Rockwell"/>
                <a:sym typeface="Rockwell"/>
              </a:rPr>
              <a:t>ufonts.com</a:t>
            </a:r>
            <a:r>
              <a:rPr lang="en" sz="1000" i="0" u="none" strike="noStrike" cap="none">
                <a:solidFill>
                  <a:schemeClr val="lt1"/>
                </a:solidFill>
                <a:latin typeface="Rockwell"/>
                <a:ea typeface="Rockwell"/>
                <a:cs typeface="Rockwell"/>
                <a:sym typeface="Rockwell"/>
              </a:rPr>
              <a:t> fonts. </a:t>
            </a:r>
            <a:endParaRPr sz="1000"/>
          </a:p>
          <a:p>
            <a:pPr marL="0" marR="0" lvl="0" indent="0" algn="l" rtl="0">
              <a:lnSpc>
                <a:spcPct val="100000"/>
              </a:lnSpc>
              <a:spcBef>
                <a:spcPts val="0"/>
              </a:spcBef>
              <a:spcAft>
                <a:spcPts val="0"/>
              </a:spcAft>
              <a:buClr>
                <a:schemeClr val="dk1"/>
              </a:buClr>
              <a:buFont typeface="Arial"/>
              <a:buNone/>
            </a:pPr>
            <a:r>
              <a:rPr lang="en" sz="1000" i="0" u="none" strike="noStrike" cap="none">
                <a:solidFill>
                  <a:schemeClr val="lt1"/>
                </a:solidFill>
                <a:latin typeface="Rockwell"/>
                <a:ea typeface="Rockwell"/>
                <a:cs typeface="Rockwell"/>
                <a:sym typeface="Rockwell"/>
              </a:rPr>
              <a:t>( Rockwell)</a:t>
            </a:r>
            <a:endParaRPr sz="1000" i="0" u="none" strike="noStrike" cap="none">
              <a:solidFill>
                <a:schemeClr val="lt1"/>
              </a:solidFill>
              <a:latin typeface="Rockwell"/>
              <a:ea typeface="Rockwell"/>
              <a:cs typeface="Rockwell"/>
              <a:sym typeface="Rockwell"/>
            </a:endParaRPr>
          </a:p>
          <a:p>
            <a:pPr marL="0" marR="0" lvl="0" indent="0" algn="l" rtl="0">
              <a:spcBef>
                <a:spcPts val="0"/>
              </a:spcBef>
              <a:spcAft>
                <a:spcPts val="0"/>
              </a:spcAft>
              <a:buNone/>
            </a:pPr>
            <a:r>
              <a:rPr lang="en" sz="1000" i="0" u="none" strike="noStrike" cap="none">
                <a:solidFill>
                  <a:schemeClr val="lt1"/>
                </a:solidFill>
                <a:latin typeface="Rockwell"/>
                <a:ea typeface="Rockwell"/>
                <a:cs typeface="Rockwell"/>
                <a:sym typeface="Rockwell"/>
              </a:rPr>
              <a:t>You can download the fonts from the following url: </a:t>
            </a:r>
            <a:r>
              <a:rPr lang="en" sz="1000" b="1" u="sng">
                <a:solidFill>
                  <a:schemeClr val="hlink"/>
                </a:solidFill>
                <a:latin typeface="Rockwell"/>
                <a:ea typeface="Rockwell"/>
                <a:cs typeface="Rockwell"/>
                <a:sym typeface="Rockwell"/>
                <a:hlinkClick r:id="rId7"/>
              </a:rPr>
              <a:t>http://ufonts.com/fonts/rockwell.html</a:t>
            </a:r>
            <a:endParaRPr sz="1000" b="1" i="0" u="sng" strike="noStrike" cap="none">
              <a:solidFill>
                <a:schemeClr val="hlink"/>
              </a:solidFill>
              <a:latin typeface="Rockwell"/>
              <a:ea typeface="Rockwell"/>
              <a:cs typeface="Rockwell"/>
              <a:sym typeface="Rockwell"/>
              <a:hlinkClick r:id="rId8"/>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
        <p:cNvGrpSpPr/>
        <p:nvPr/>
      </p:nvGrpSpPr>
      <p:grpSpPr>
        <a:xfrm>
          <a:off x="0" y="0"/>
          <a:ext cx="0" cy="0"/>
          <a:chOff x="0" y="0"/>
          <a:chExt cx="0" cy="0"/>
        </a:xfrm>
      </p:grpSpPr>
      <p:pic>
        <p:nvPicPr>
          <p:cNvPr id="75" name="Google Shape;75;p15"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76" name="Google Shape;76;p15"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77" name="Google Shape;77;p15"/>
          <p:cNvSpPr txBox="1"/>
          <p:nvPr/>
        </p:nvSpPr>
        <p:spPr>
          <a:xfrm>
            <a:off x="311700" y="521906"/>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FFFFF"/>
                </a:solidFill>
                <a:latin typeface="Proxima Nova"/>
                <a:ea typeface="Proxima Nova"/>
                <a:cs typeface="Proxima Nova"/>
                <a:sym typeface="Proxima Nova"/>
              </a:rPr>
              <a:t>What do we want to know?</a:t>
            </a:r>
            <a:endParaRPr sz="3600" b="1">
              <a:solidFill>
                <a:srgbClr val="FFFFFF"/>
              </a:solidFill>
              <a:latin typeface="Proxima Nova"/>
              <a:ea typeface="Proxima Nova"/>
              <a:cs typeface="Proxima Nova"/>
              <a:sym typeface="Proxima Nova"/>
            </a:endParaRPr>
          </a:p>
        </p:txBody>
      </p:sp>
      <p:sp>
        <p:nvSpPr>
          <p:cNvPr id="78" name="Google Shape;78;p15"/>
          <p:cNvSpPr txBox="1"/>
          <p:nvPr/>
        </p:nvSpPr>
        <p:spPr>
          <a:xfrm>
            <a:off x="1380975" y="1180275"/>
            <a:ext cx="6389400" cy="32997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How has precipitation, fire, and deforestation changed throughout the years in Brazil?</a:t>
            </a:r>
            <a:endParaRPr sz="2000">
              <a:solidFill>
                <a:srgbClr val="FFFFFF"/>
              </a:solidFill>
              <a:latin typeface="Proxima Nova"/>
              <a:ea typeface="Proxima Nova"/>
              <a:cs typeface="Proxima Nova"/>
              <a:sym typeface="Proxima Nova"/>
            </a:endParaRPr>
          </a:p>
          <a:p>
            <a:pPr marL="914400" lvl="0" indent="0" algn="l" rtl="0">
              <a:spcBef>
                <a:spcPts val="1600"/>
              </a:spcBef>
              <a:spcAft>
                <a:spcPts val="0"/>
              </a:spcAft>
              <a:buNone/>
            </a:pPr>
            <a:endParaRPr>
              <a:solidFill>
                <a:srgbClr val="FFFFFF"/>
              </a:solidFill>
            </a:endParaRPr>
          </a:p>
          <a:p>
            <a:pPr marL="914400" lvl="1" indent="-342900" algn="l" rtl="0">
              <a:spcBef>
                <a:spcPts val="0"/>
              </a:spcBef>
              <a:spcAft>
                <a:spcPts val="0"/>
              </a:spcAft>
              <a:buClr>
                <a:srgbClr val="FFFFFF"/>
              </a:buClr>
              <a:buSzPts val="1800"/>
              <a:buFont typeface="Arial"/>
              <a:buChar char="○"/>
            </a:pPr>
            <a:r>
              <a:rPr lang="en" sz="1800">
                <a:solidFill>
                  <a:srgbClr val="FFFFFF"/>
                </a:solidFill>
              </a:rPr>
              <a:t>What is the precipitation in Brazil?</a:t>
            </a:r>
            <a:endParaRPr sz="1800">
              <a:solidFill>
                <a:srgbClr val="FFFFFF"/>
              </a:solidFill>
            </a:endParaRPr>
          </a:p>
          <a:p>
            <a:pPr marL="914400" lvl="1" indent="-342900" algn="l" rtl="0">
              <a:spcBef>
                <a:spcPts val="0"/>
              </a:spcBef>
              <a:spcAft>
                <a:spcPts val="0"/>
              </a:spcAft>
              <a:buClr>
                <a:srgbClr val="FFFFFF"/>
              </a:buClr>
              <a:buSzPts val="1800"/>
              <a:buFont typeface="Arial"/>
              <a:buChar char="○"/>
            </a:pPr>
            <a:r>
              <a:rPr lang="en" sz="1800">
                <a:solidFill>
                  <a:srgbClr val="FFFFFF"/>
                </a:solidFill>
              </a:rPr>
              <a:t>How many forest fires Brazil has on the past  year?</a:t>
            </a:r>
            <a:endParaRPr sz="1800">
              <a:solidFill>
                <a:srgbClr val="FFFFFF"/>
              </a:solidFill>
            </a:endParaRPr>
          </a:p>
          <a:p>
            <a:pPr marL="914400" lvl="1" indent="-342900" algn="l" rtl="0">
              <a:spcBef>
                <a:spcPts val="0"/>
              </a:spcBef>
              <a:spcAft>
                <a:spcPts val="0"/>
              </a:spcAft>
              <a:buClr>
                <a:srgbClr val="FFFFFF"/>
              </a:buClr>
              <a:buSzPts val="1800"/>
              <a:buFont typeface="Arial"/>
              <a:buChar char="○"/>
            </a:pPr>
            <a:r>
              <a:rPr lang="en" sz="1800">
                <a:solidFill>
                  <a:srgbClr val="FFFFFF"/>
                </a:solidFill>
              </a:rPr>
              <a:t>Is the deforestation increasing?</a:t>
            </a:r>
            <a:endParaRPr sz="1800">
              <a:solidFill>
                <a:srgbClr val="FFFFFF"/>
              </a:solidFill>
            </a:endParaRPr>
          </a:p>
          <a:p>
            <a:pPr marL="914400" lvl="0" indent="0" algn="l" rtl="0">
              <a:spcBef>
                <a:spcPts val="0"/>
              </a:spcBef>
              <a:spcAft>
                <a:spcPts val="0"/>
              </a:spcAft>
              <a:buNone/>
            </a:pPr>
            <a:endParaRPr/>
          </a:p>
          <a:p>
            <a:pPr marL="457200" lvl="0" indent="0" algn="l" rtl="0">
              <a:lnSpc>
                <a:spcPct val="115000"/>
              </a:lnSpc>
              <a:spcBef>
                <a:spcPts val="0"/>
              </a:spcBef>
              <a:spcAft>
                <a:spcPts val="1600"/>
              </a:spcAft>
              <a:buNone/>
            </a:pPr>
            <a:endParaRPr sz="1800" b="1">
              <a:solidFill>
                <a:srgbClr val="FFFFFF"/>
              </a:solidFill>
              <a:latin typeface="Proxima Nova"/>
              <a:ea typeface="Proxima Nova"/>
              <a:cs typeface="Proxima Nova"/>
              <a:sym typeface="Proxima Nov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42" descr="061.jp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93" name="Google Shape;293;p42"/>
          <p:cNvSpPr/>
          <p:nvPr/>
        </p:nvSpPr>
        <p:spPr>
          <a:xfrm>
            <a:off x="1250062" y="1397318"/>
            <a:ext cx="6501000" cy="1177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9600" b="1">
                <a:solidFill>
                  <a:schemeClr val="lt1"/>
                </a:solidFill>
                <a:latin typeface="Rockwell"/>
                <a:ea typeface="Rockwell"/>
                <a:cs typeface="Rockwell"/>
                <a:sym typeface="Rockwell"/>
              </a:rPr>
              <a:t>Thanks!</a:t>
            </a:r>
            <a:endParaRPr sz="9600">
              <a:solidFill>
                <a:schemeClr val="lt1"/>
              </a:solidFill>
              <a:latin typeface="Rockwell"/>
              <a:ea typeface="Rockwell"/>
              <a:cs typeface="Rockwell"/>
              <a:sym typeface="Rockwell"/>
            </a:endParaRPr>
          </a:p>
        </p:txBody>
      </p:sp>
      <p:sp>
        <p:nvSpPr>
          <p:cNvPr id="294" name="Google Shape;294;p42"/>
          <p:cNvSpPr/>
          <p:nvPr/>
        </p:nvSpPr>
        <p:spPr>
          <a:xfrm>
            <a:off x="1392938" y="2804332"/>
            <a:ext cx="6501000" cy="484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a:solidFill>
                  <a:schemeClr val="lt1"/>
                </a:solidFill>
                <a:latin typeface="Rockwell"/>
                <a:ea typeface="Rockwell"/>
                <a:cs typeface="Rockwell"/>
                <a:sym typeface="Rockwell"/>
              </a:rPr>
              <a:t>Any questions?</a:t>
            </a:r>
            <a:endParaRPr sz="4000">
              <a:solidFill>
                <a:schemeClr val="lt1"/>
              </a:solidFill>
              <a:latin typeface="Rockwell"/>
              <a:ea typeface="Rockwell"/>
              <a:cs typeface="Rockwell"/>
              <a:sym typeface="Rockwe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2"/>
        <p:cNvGrpSpPr/>
        <p:nvPr/>
      </p:nvGrpSpPr>
      <p:grpSpPr>
        <a:xfrm>
          <a:off x="0" y="0"/>
          <a:ext cx="0" cy="0"/>
          <a:chOff x="0" y="0"/>
          <a:chExt cx="0" cy="0"/>
        </a:xfrm>
      </p:grpSpPr>
      <p:pic>
        <p:nvPicPr>
          <p:cNvPr id="83" name="Google Shape;83;p16"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84" name="Google Shape;84;p16"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85" name="Google Shape;85;p16"/>
          <p:cNvSpPr txBox="1"/>
          <p:nvPr/>
        </p:nvSpPr>
        <p:spPr>
          <a:xfrm>
            <a:off x="311700" y="521906"/>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FFFFF"/>
                </a:solidFill>
                <a:latin typeface="Proxima Nova"/>
                <a:ea typeface="Proxima Nova"/>
                <a:cs typeface="Proxima Nova"/>
                <a:sym typeface="Proxima Nova"/>
              </a:rPr>
              <a:t>What do we want to know?</a:t>
            </a:r>
            <a:endParaRPr sz="3600" b="1">
              <a:solidFill>
                <a:srgbClr val="FFFFFF"/>
              </a:solidFill>
              <a:latin typeface="Proxima Nova"/>
              <a:ea typeface="Proxima Nova"/>
              <a:cs typeface="Proxima Nova"/>
              <a:sym typeface="Proxima Nova"/>
            </a:endParaRPr>
          </a:p>
        </p:txBody>
      </p:sp>
      <p:sp>
        <p:nvSpPr>
          <p:cNvPr id="86" name="Google Shape;86;p16"/>
          <p:cNvSpPr txBox="1"/>
          <p:nvPr/>
        </p:nvSpPr>
        <p:spPr>
          <a:xfrm>
            <a:off x="804325" y="1180275"/>
            <a:ext cx="7577700" cy="32997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What are limitations with our data?</a:t>
            </a:r>
            <a:endParaRPr sz="2000">
              <a:solidFill>
                <a:srgbClr val="FFFFFF"/>
              </a:solidFill>
              <a:latin typeface="Proxima Nova"/>
              <a:ea typeface="Proxima Nova"/>
              <a:cs typeface="Proxima Nova"/>
              <a:sym typeface="Proxima Nova"/>
            </a:endParaRPr>
          </a:p>
          <a:p>
            <a:pPr marL="914400" lvl="1" indent="-317500" algn="l" rtl="0">
              <a:spcBef>
                <a:spcPts val="0"/>
              </a:spcBef>
              <a:spcAft>
                <a:spcPts val="0"/>
              </a:spcAft>
              <a:buClr>
                <a:srgbClr val="FFFFFF"/>
              </a:buClr>
              <a:buSzPts val="1400"/>
              <a:buFont typeface="Arial"/>
              <a:buChar char="○"/>
            </a:pPr>
            <a:r>
              <a:rPr lang="en" sz="1800">
                <a:solidFill>
                  <a:srgbClr val="FFFFFF"/>
                </a:solidFill>
              </a:rPr>
              <a:t>Data Limitations</a:t>
            </a:r>
            <a:endParaRPr sz="1800">
              <a:solidFill>
                <a:srgbClr val="FFFFFF"/>
              </a:solidFill>
            </a:endParaRPr>
          </a:p>
          <a:p>
            <a:pPr marL="1371600" lvl="2" indent="-330200" algn="l" rtl="0">
              <a:spcBef>
                <a:spcPts val="0"/>
              </a:spcBef>
              <a:spcAft>
                <a:spcPts val="0"/>
              </a:spcAft>
              <a:buClr>
                <a:srgbClr val="FFFFFF"/>
              </a:buClr>
              <a:buSzPts val="1600"/>
              <a:buFont typeface="Arial"/>
              <a:buChar char="■"/>
            </a:pPr>
            <a:r>
              <a:rPr lang="en" sz="1600">
                <a:solidFill>
                  <a:srgbClr val="FFFFFF"/>
                </a:solidFill>
              </a:rPr>
              <a:t>Do we have the information for all states?</a:t>
            </a:r>
            <a:endParaRPr sz="1600">
              <a:solidFill>
                <a:srgbClr val="FFFFFF"/>
              </a:solidFill>
            </a:endParaRPr>
          </a:p>
          <a:p>
            <a:pPr marL="1371600" lvl="2" indent="-330200" algn="l" rtl="0">
              <a:spcBef>
                <a:spcPts val="0"/>
              </a:spcBef>
              <a:spcAft>
                <a:spcPts val="0"/>
              </a:spcAft>
              <a:buClr>
                <a:srgbClr val="FFFFFF"/>
              </a:buClr>
              <a:buSzPts val="1600"/>
              <a:buFont typeface="Arial"/>
              <a:buChar char="■"/>
            </a:pPr>
            <a:r>
              <a:rPr lang="en" sz="1600">
                <a:solidFill>
                  <a:srgbClr val="FFFFFF"/>
                </a:solidFill>
              </a:rPr>
              <a:t>Will we look through all the different biomes in Brazil?</a:t>
            </a:r>
            <a:endParaRPr sz="1600">
              <a:solidFill>
                <a:srgbClr val="FFFFFF"/>
              </a:solidFill>
            </a:endParaRPr>
          </a:p>
          <a:p>
            <a:pPr marL="1371600" lvl="2" indent="-330200" algn="l" rtl="0">
              <a:spcBef>
                <a:spcPts val="0"/>
              </a:spcBef>
              <a:spcAft>
                <a:spcPts val="0"/>
              </a:spcAft>
              <a:buClr>
                <a:srgbClr val="FFFFFF"/>
              </a:buClr>
              <a:buSzPts val="1600"/>
              <a:buFont typeface="Arial"/>
              <a:buChar char="■"/>
            </a:pPr>
            <a:r>
              <a:rPr lang="en" sz="1600">
                <a:solidFill>
                  <a:srgbClr val="FFFFFF"/>
                </a:solidFill>
              </a:rPr>
              <a:t>Do we have a consistent serie of data?</a:t>
            </a:r>
            <a:endParaRPr sz="1600">
              <a:solidFill>
                <a:srgbClr val="FFFFFF"/>
              </a:solidFill>
            </a:endParaRPr>
          </a:p>
          <a:p>
            <a:pPr marL="1371600" lvl="0" indent="0" algn="l" rtl="0">
              <a:spcBef>
                <a:spcPts val="0"/>
              </a:spcBef>
              <a:spcAft>
                <a:spcPts val="0"/>
              </a:spcAft>
              <a:buNone/>
            </a:pPr>
            <a:endParaRPr sz="1800">
              <a:solidFill>
                <a:srgbClr val="FFFFFF"/>
              </a:solidFill>
            </a:endParaRPr>
          </a:p>
          <a:p>
            <a:pPr marL="914400" lvl="1" indent="-317500" algn="l" rtl="0">
              <a:spcBef>
                <a:spcPts val="0"/>
              </a:spcBef>
              <a:spcAft>
                <a:spcPts val="0"/>
              </a:spcAft>
              <a:buClr>
                <a:srgbClr val="FFFFFF"/>
              </a:buClr>
              <a:buSzPts val="1400"/>
              <a:buFont typeface="Arial"/>
              <a:buChar char="○"/>
            </a:pPr>
            <a:r>
              <a:rPr lang="en" sz="1800">
                <a:solidFill>
                  <a:srgbClr val="FFFFFF"/>
                </a:solidFill>
              </a:rPr>
              <a:t>Data Sources</a:t>
            </a:r>
            <a:endParaRPr sz="1800">
              <a:solidFill>
                <a:srgbClr val="FFFFFF"/>
              </a:solidFill>
            </a:endParaRPr>
          </a:p>
          <a:p>
            <a:pPr marL="1371600" lvl="2" indent="-330200" algn="l" rtl="0">
              <a:spcBef>
                <a:spcPts val="0"/>
              </a:spcBef>
              <a:spcAft>
                <a:spcPts val="0"/>
              </a:spcAft>
              <a:buClr>
                <a:srgbClr val="FFFFFF"/>
              </a:buClr>
              <a:buSzPts val="1600"/>
              <a:buFont typeface="Proxima Nova"/>
              <a:buChar char="■"/>
            </a:pPr>
            <a:r>
              <a:rPr lang="en" sz="1600">
                <a:solidFill>
                  <a:srgbClr val="FFFFFF"/>
                </a:solidFill>
              </a:rPr>
              <a:t>TerraBrasilis - Deforestation data</a:t>
            </a:r>
            <a:endParaRPr sz="1600">
              <a:solidFill>
                <a:srgbClr val="FFFFFF"/>
              </a:solidFill>
            </a:endParaRPr>
          </a:p>
          <a:p>
            <a:pPr marL="1371600" lvl="2" indent="-330200" algn="l" rtl="0">
              <a:spcBef>
                <a:spcPts val="0"/>
              </a:spcBef>
              <a:spcAft>
                <a:spcPts val="0"/>
              </a:spcAft>
              <a:buClr>
                <a:srgbClr val="FFFFFF"/>
              </a:buClr>
              <a:buSzPts val="1600"/>
              <a:buFont typeface="Proxima Nova"/>
              <a:buChar char="■"/>
            </a:pPr>
            <a:r>
              <a:rPr lang="en" sz="1600">
                <a:solidFill>
                  <a:srgbClr val="FFFFFF"/>
                </a:solidFill>
              </a:rPr>
              <a:t>Kaggle - Precipitation</a:t>
            </a:r>
            <a:endParaRPr sz="1600">
              <a:solidFill>
                <a:srgbClr val="FFFFFF"/>
              </a:solidFill>
            </a:endParaRPr>
          </a:p>
          <a:p>
            <a:pPr marL="1371600" lvl="2" indent="-330200" algn="l" rtl="0">
              <a:spcBef>
                <a:spcPts val="0"/>
              </a:spcBef>
              <a:spcAft>
                <a:spcPts val="0"/>
              </a:spcAft>
              <a:buClr>
                <a:srgbClr val="FFFFFF"/>
              </a:buClr>
              <a:buSzPts val="1600"/>
              <a:buFont typeface="Proxima Nova"/>
              <a:buChar char="■"/>
            </a:pPr>
            <a:r>
              <a:rPr lang="en" sz="1600">
                <a:solidFill>
                  <a:srgbClr val="FFFFFF"/>
                </a:solidFill>
              </a:rPr>
              <a:t>Kaggle - Forest Fires </a:t>
            </a:r>
            <a:endParaRPr sz="1600">
              <a:solidFill>
                <a:srgbClr val="FFFFFF"/>
              </a:solidFill>
            </a:endParaRPr>
          </a:p>
          <a:p>
            <a:pPr marL="457200" lvl="0" indent="0" algn="l" rtl="0">
              <a:lnSpc>
                <a:spcPct val="115000"/>
              </a:lnSpc>
              <a:spcBef>
                <a:spcPts val="0"/>
              </a:spcBef>
              <a:spcAft>
                <a:spcPts val="1600"/>
              </a:spcAft>
              <a:buNone/>
            </a:pPr>
            <a:endParaRPr sz="1800" b="1">
              <a:solidFill>
                <a:srgbClr val="FFFFFF"/>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1" name="Google Shape;91;p17"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92" name="Google Shape;92;p17" descr="004.png"/>
          <p:cNvPicPr preferRelativeResize="0"/>
          <p:nvPr/>
        </p:nvPicPr>
        <p:blipFill rotWithShape="1">
          <a:blip r:embed="rId4">
            <a:alphaModFix/>
          </a:blip>
          <a:srcRect/>
          <a:stretch/>
        </p:blipFill>
        <p:spPr>
          <a:xfrm flipH="1">
            <a:off x="0" y="0"/>
            <a:ext cx="9144000" cy="5143500"/>
          </a:xfrm>
          <a:prstGeom prst="rect">
            <a:avLst/>
          </a:prstGeom>
          <a:noFill/>
          <a:ln>
            <a:noFill/>
          </a:ln>
        </p:spPr>
      </p:pic>
      <p:sp>
        <p:nvSpPr>
          <p:cNvPr id="93" name="Google Shape;93;p17"/>
          <p:cNvSpPr txBox="1"/>
          <p:nvPr/>
        </p:nvSpPr>
        <p:spPr>
          <a:xfrm>
            <a:off x="311700" y="521906"/>
            <a:ext cx="8520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FFFFF"/>
                </a:solidFill>
                <a:latin typeface="Proxima Nova"/>
                <a:ea typeface="Proxima Nova"/>
                <a:cs typeface="Proxima Nova"/>
                <a:sym typeface="Proxima Nova"/>
              </a:rPr>
              <a:t>What do we want to know?</a:t>
            </a:r>
            <a:endParaRPr sz="3600" b="1">
              <a:solidFill>
                <a:srgbClr val="FFFFFF"/>
              </a:solidFill>
              <a:latin typeface="Proxima Nova"/>
              <a:ea typeface="Proxima Nova"/>
              <a:cs typeface="Proxima Nova"/>
              <a:sym typeface="Proxima Nova"/>
            </a:endParaRPr>
          </a:p>
        </p:txBody>
      </p:sp>
      <p:sp>
        <p:nvSpPr>
          <p:cNvPr id="94" name="Google Shape;94;p17"/>
          <p:cNvSpPr txBox="1"/>
          <p:nvPr/>
        </p:nvSpPr>
        <p:spPr>
          <a:xfrm>
            <a:off x="1380975" y="1180275"/>
            <a:ext cx="6389400" cy="32997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FFFFFF"/>
              </a:buClr>
              <a:buSzPts val="2000"/>
              <a:buFont typeface="Proxima Nova"/>
              <a:buChar char="●"/>
            </a:pPr>
            <a:r>
              <a:rPr lang="en" sz="2000">
                <a:solidFill>
                  <a:srgbClr val="FFFFFF"/>
                </a:solidFill>
                <a:latin typeface="Proxima Nova"/>
                <a:ea typeface="Proxima Nova"/>
                <a:cs typeface="Proxima Nova"/>
                <a:sym typeface="Proxima Nova"/>
              </a:rPr>
              <a:t>What are the correlations between precipitation, fire, and deforestation? Are there any?</a:t>
            </a:r>
            <a:endParaRPr sz="2000">
              <a:solidFill>
                <a:srgbClr val="FFFFFF"/>
              </a:solidFill>
              <a:latin typeface="Proxima Nova"/>
              <a:ea typeface="Proxima Nova"/>
              <a:cs typeface="Proxima Nova"/>
              <a:sym typeface="Proxima Nova"/>
            </a:endParaRPr>
          </a:p>
          <a:p>
            <a:pPr marL="457200" lvl="0" indent="0" algn="l" rtl="0">
              <a:lnSpc>
                <a:spcPct val="115000"/>
              </a:lnSpc>
              <a:spcBef>
                <a:spcPts val="1600"/>
              </a:spcBef>
              <a:spcAft>
                <a:spcPts val="0"/>
              </a:spcAft>
              <a:buNone/>
            </a:pPr>
            <a:endParaRPr sz="2000">
              <a:solidFill>
                <a:srgbClr val="FFFFFF"/>
              </a:solidFill>
              <a:latin typeface="Proxima Nova"/>
              <a:ea typeface="Proxima Nova"/>
              <a:cs typeface="Proxima Nova"/>
              <a:sym typeface="Proxima Nova"/>
            </a:endParaRPr>
          </a:p>
          <a:p>
            <a:pPr marL="914400" lvl="1" indent="-342900" algn="l" rtl="0">
              <a:lnSpc>
                <a:spcPct val="115000"/>
              </a:lnSpc>
              <a:spcBef>
                <a:spcPts val="160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Analysis of the Precipitation</a:t>
            </a:r>
            <a:endParaRPr sz="1800">
              <a:solidFill>
                <a:srgbClr val="FFFFFF"/>
              </a:solidFill>
              <a:latin typeface="Proxima Nova"/>
              <a:ea typeface="Proxima Nova"/>
              <a:cs typeface="Proxima Nova"/>
              <a:sym typeface="Proxima Nova"/>
            </a:endParaRPr>
          </a:p>
          <a:p>
            <a:pPr marL="914400" lvl="1" indent="-342900" algn="l" rtl="0">
              <a:lnSpc>
                <a:spcPct val="115000"/>
              </a:lnSpc>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Analysis of the Number of Fires</a:t>
            </a:r>
            <a:endParaRPr sz="1800">
              <a:solidFill>
                <a:srgbClr val="FFFFFF"/>
              </a:solidFill>
              <a:latin typeface="Proxima Nova"/>
              <a:ea typeface="Proxima Nova"/>
              <a:cs typeface="Proxima Nova"/>
              <a:sym typeface="Proxima Nova"/>
            </a:endParaRPr>
          </a:p>
          <a:p>
            <a:pPr marL="914400" lvl="1" indent="-342900" algn="l" rtl="0">
              <a:lnSpc>
                <a:spcPct val="115000"/>
              </a:lnSpc>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Analysis of the Deforestation</a:t>
            </a:r>
            <a:endParaRPr sz="1800">
              <a:solidFill>
                <a:srgbClr val="FFFFFF"/>
              </a:solidFill>
              <a:latin typeface="Proxima Nova"/>
              <a:ea typeface="Proxima Nova"/>
              <a:cs typeface="Proxima Nova"/>
              <a:sym typeface="Proxima Nova"/>
            </a:endParaRPr>
          </a:p>
          <a:p>
            <a:pPr marL="914400" lvl="1" indent="-342900" algn="l" rtl="0">
              <a:lnSpc>
                <a:spcPct val="115000"/>
              </a:lnSpc>
              <a:spcBef>
                <a:spcPts val="0"/>
              </a:spcBef>
              <a:spcAft>
                <a:spcPts val="0"/>
              </a:spcAft>
              <a:buClr>
                <a:srgbClr val="FFFFFF"/>
              </a:buClr>
              <a:buSzPts val="1800"/>
              <a:buFont typeface="Proxima Nova"/>
              <a:buChar char="○"/>
            </a:pPr>
            <a:r>
              <a:rPr lang="en" sz="1800">
                <a:solidFill>
                  <a:srgbClr val="FFFFFF"/>
                </a:solidFill>
                <a:latin typeface="Proxima Nova"/>
                <a:ea typeface="Proxima Nova"/>
                <a:cs typeface="Proxima Nova"/>
                <a:sym typeface="Proxima Nova"/>
              </a:rPr>
              <a:t>Look through the data and see if there’s any correlation between them </a:t>
            </a:r>
            <a:endParaRPr sz="1800">
              <a:solidFill>
                <a:srgbClr val="FFFFFF"/>
              </a:solidFill>
              <a:latin typeface="Proxima Nova"/>
              <a:ea typeface="Proxima Nova"/>
              <a:cs typeface="Proxima Nova"/>
              <a:sym typeface="Proxima Nova"/>
            </a:endParaRPr>
          </a:p>
          <a:p>
            <a:pPr marL="914400" lvl="0" indent="0" algn="l" rtl="0">
              <a:lnSpc>
                <a:spcPct val="115000"/>
              </a:lnSpc>
              <a:spcBef>
                <a:spcPts val="1600"/>
              </a:spcBef>
              <a:spcAft>
                <a:spcPts val="1600"/>
              </a:spcAft>
              <a:buNone/>
            </a:pPr>
            <a:endParaRPr sz="2000">
              <a:solidFill>
                <a:srgbClr val="FFFFFF"/>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8"/>
        <p:cNvGrpSpPr/>
        <p:nvPr/>
      </p:nvGrpSpPr>
      <p:grpSpPr>
        <a:xfrm>
          <a:off x="0" y="0"/>
          <a:ext cx="0" cy="0"/>
          <a:chOff x="0" y="0"/>
          <a:chExt cx="0" cy="0"/>
        </a:xfrm>
      </p:grpSpPr>
      <p:pic>
        <p:nvPicPr>
          <p:cNvPr id="99" name="Google Shape;99;p18"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00" name="Google Shape;100;p18" descr="003.png"/>
          <p:cNvPicPr preferRelativeResize="0"/>
          <p:nvPr/>
        </p:nvPicPr>
        <p:blipFill rotWithShape="1">
          <a:blip r:embed="rId4">
            <a:alphaModFix/>
          </a:blip>
          <a:srcRect/>
          <a:stretch/>
        </p:blipFill>
        <p:spPr>
          <a:xfrm flipH="1">
            <a:off x="0" y="0"/>
            <a:ext cx="9144000" cy="5143500"/>
          </a:xfrm>
          <a:prstGeom prst="rect">
            <a:avLst/>
          </a:prstGeom>
          <a:noFill/>
          <a:ln>
            <a:noFill/>
          </a:ln>
        </p:spPr>
      </p:pic>
      <p:pic>
        <p:nvPicPr>
          <p:cNvPr id="101" name="Google Shape;101;p18"/>
          <p:cNvPicPr preferRelativeResize="0"/>
          <p:nvPr/>
        </p:nvPicPr>
        <p:blipFill>
          <a:blip r:embed="rId5">
            <a:alphaModFix/>
          </a:blip>
          <a:stretch>
            <a:fillRect/>
          </a:stretch>
        </p:blipFill>
        <p:spPr>
          <a:xfrm>
            <a:off x="2197249" y="0"/>
            <a:ext cx="4642374" cy="46623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5"/>
        <p:cNvGrpSpPr/>
        <p:nvPr/>
      </p:nvGrpSpPr>
      <p:grpSpPr>
        <a:xfrm>
          <a:off x="0" y="0"/>
          <a:ext cx="0" cy="0"/>
          <a:chOff x="0" y="0"/>
          <a:chExt cx="0" cy="0"/>
        </a:xfrm>
      </p:grpSpPr>
      <p:pic>
        <p:nvPicPr>
          <p:cNvPr id="106" name="Google Shape;106;p19"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07" name="Google Shape;107;p19"/>
          <p:cNvPicPr preferRelativeResize="0"/>
          <p:nvPr/>
        </p:nvPicPr>
        <p:blipFill>
          <a:blip r:embed="rId4">
            <a:alphaModFix/>
          </a:blip>
          <a:stretch>
            <a:fillRect/>
          </a:stretch>
        </p:blipFill>
        <p:spPr>
          <a:xfrm>
            <a:off x="875650" y="493300"/>
            <a:ext cx="7365974" cy="4582025"/>
          </a:xfrm>
          <a:prstGeom prst="rect">
            <a:avLst/>
          </a:prstGeom>
          <a:noFill/>
          <a:ln>
            <a:noFill/>
          </a:ln>
        </p:spPr>
      </p:pic>
      <p:pic>
        <p:nvPicPr>
          <p:cNvPr id="108" name="Google Shape;108;p19" descr="003.png"/>
          <p:cNvPicPr preferRelativeResize="0"/>
          <p:nvPr/>
        </p:nvPicPr>
        <p:blipFill rotWithShape="1">
          <a:blip r:embed="rId5">
            <a:alphaModFix/>
          </a:blip>
          <a:srcRect b="46004"/>
          <a:stretch/>
        </p:blipFill>
        <p:spPr>
          <a:xfrm>
            <a:off x="0" y="0"/>
            <a:ext cx="9144000" cy="2777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2"/>
        <p:cNvGrpSpPr/>
        <p:nvPr/>
      </p:nvGrpSpPr>
      <p:grpSpPr>
        <a:xfrm>
          <a:off x="0" y="0"/>
          <a:ext cx="0" cy="0"/>
          <a:chOff x="0" y="0"/>
          <a:chExt cx="0" cy="0"/>
        </a:xfrm>
      </p:grpSpPr>
      <p:pic>
        <p:nvPicPr>
          <p:cNvPr id="113" name="Google Shape;113;p20"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14" name="Google Shape;114;p20"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115" name="Google Shape;115;p20"/>
          <p:cNvSpPr txBox="1"/>
          <p:nvPr/>
        </p:nvSpPr>
        <p:spPr>
          <a:xfrm>
            <a:off x="311700" y="386250"/>
            <a:ext cx="8520600" cy="6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Brazil Annual Number of Fires</a:t>
            </a:r>
            <a:endParaRPr sz="2800">
              <a:solidFill>
                <a:srgbClr val="FFFFFF"/>
              </a:solidFill>
              <a:latin typeface="Proxima Nova"/>
              <a:ea typeface="Proxima Nova"/>
              <a:cs typeface="Proxima Nova"/>
              <a:sym typeface="Proxima Nova"/>
            </a:endParaRPr>
          </a:p>
        </p:txBody>
      </p:sp>
      <p:pic>
        <p:nvPicPr>
          <p:cNvPr id="116" name="Google Shape;116;p20"/>
          <p:cNvPicPr preferRelativeResize="0"/>
          <p:nvPr/>
        </p:nvPicPr>
        <p:blipFill>
          <a:blip r:embed="rId5">
            <a:alphaModFix/>
          </a:blip>
          <a:stretch>
            <a:fillRect/>
          </a:stretch>
        </p:blipFill>
        <p:spPr>
          <a:xfrm>
            <a:off x="1891937" y="1046250"/>
            <a:ext cx="5360125" cy="3834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0"/>
        <p:cNvGrpSpPr/>
        <p:nvPr/>
      </p:nvGrpSpPr>
      <p:grpSpPr>
        <a:xfrm>
          <a:off x="0" y="0"/>
          <a:ext cx="0" cy="0"/>
          <a:chOff x="0" y="0"/>
          <a:chExt cx="0" cy="0"/>
        </a:xfrm>
      </p:grpSpPr>
      <p:pic>
        <p:nvPicPr>
          <p:cNvPr id="121" name="Google Shape;121;p21" descr="061.jpg"/>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22" name="Google Shape;122;p21" descr="003.png"/>
          <p:cNvPicPr preferRelativeResize="0"/>
          <p:nvPr/>
        </p:nvPicPr>
        <p:blipFill rotWithShape="1">
          <a:blip r:embed="rId4">
            <a:alphaModFix/>
          </a:blip>
          <a:srcRect b="46004"/>
          <a:stretch/>
        </p:blipFill>
        <p:spPr>
          <a:xfrm>
            <a:off x="0" y="0"/>
            <a:ext cx="9144000" cy="2777400"/>
          </a:xfrm>
          <a:prstGeom prst="rect">
            <a:avLst/>
          </a:prstGeom>
          <a:noFill/>
          <a:ln>
            <a:noFill/>
          </a:ln>
        </p:spPr>
      </p:pic>
      <p:sp>
        <p:nvSpPr>
          <p:cNvPr id="123" name="Google Shape;123;p21"/>
          <p:cNvSpPr txBox="1"/>
          <p:nvPr/>
        </p:nvSpPr>
        <p:spPr>
          <a:xfrm>
            <a:off x="311700" y="386250"/>
            <a:ext cx="8520600" cy="6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FFFFFF"/>
                </a:solidFill>
                <a:latin typeface="Proxima Nova"/>
                <a:ea typeface="Proxima Nova"/>
                <a:cs typeface="Proxima Nova"/>
                <a:sym typeface="Proxima Nova"/>
              </a:rPr>
              <a:t>Brazil Annual Number of Fires</a:t>
            </a:r>
            <a:endParaRPr sz="2800">
              <a:solidFill>
                <a:srgbClr val="FFFFFF"/>
              </a:solidFill>
              <a:latin typeface="Proxima Nova"/>
              <a:ea typeface="Proxima Nova"/>
              <a:cs typeface="Proxima Nova"/>
              <a:sym typeface="Proxima Nova"/>
            </a:endParaRPr>
          </a:p>
        </p:txBody>
      </p:sp>
      <p:pic>
        <p:nvPicPr>
          <p:cNvPr id="124" name="Google Shape;124;p21"/>
          <p:cNvPicPr preferRelativeResize="0"/>
          <p:nvPr/>
        </p:nvPicPr>
        <p:blipFill>
          <a:blip r:embed="rId5">
            <a:alphaModFix/>
          </a:blip>
          <a:stretch>
            <a:fillRect/>
          </a:stretch>
        </p:blipFill>
        <p:spPr>
          <a:xfrm>
            <a:off x="1638175" y="1046250"/>
            <a:ext cx="5867650" cy="3855325"/>
          </a:xfrm>
          <a:prstGeom prst="rect">
            <a:avLst/>
          </a:prstGeom>
          <a:noFill/>
          <a:ln>
            <a:noFill/>
          </a:ln>
        </p:spPr>
      </p:pic>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1143</Words>
  <Application>Microsoft Macintosh PowerPoint</Application>
  <PresentationFormat>On-screen Show (16:9)</PresentationFormat>
  <Paragraphs>150</Paragraphs>
  <Slides>30</Slides>
  <Notes>30</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Calibri</vt:lpstr>
      <vt:lpstr>Arial</vt:lpstr>
      <vt:lpstr>Rockwell</vt:lpstr>
      <vt:lpstr>Proxima Nova</vt:lpstr>
      <vt:lpstr>Verdana</vt:lpstr>
      <vt:lpstr>Spearmint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Heat Map: Legal Amazon Fire</vt:lpstr>
      <vt:lpstr>PowerPoint Presentation</vt:lpstr>
      <vt:lpstr>PowerPoint Presentation</vt:lpstr>
      <vt:lpstr>Heat Map: Legal Amazon Deforestation</vt:lpstr>
      <vt:lpstr>PowerPoint Presentation</vt:lpstr>
      <vt:lpstr>Fire x Deforestation in Legal Amazon per State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Stacy Giauque</cp:lastModifiedBy>
  <cp:revision>1</cp:revision>
  <dcterms:modified xsi:type="dcterms:W3CDTF">2019-12-13T00:04:46Z</dcterms:modified>
</cp:coreProperties>
</file>